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sldIdLst>
    <p:sldId id="258" r:id="rId2"/>
    <p:sldId id="257" r:id="rId3"/>
    <p:sldId id="259" r:id="rId4"/>
    <p:sldId id="294" r:id="rId5"/>
    <p:sldId id="262" r:id="rId6"/>
    <p:sldId id="260" r:id="rId7"/>
    <p:sldId id="263" r:id="rId8"/>
    <p:sldId id="271" r:id="rId9"/>
    <p:sldId id="264" r:id="rId10"/>
    <p:sldId id="272" r:id="rId11"/>
    <p:sldId id="275" r:id="rId12"/>
    <p:sldId id="280" r:id="rId13"/>
    <p:sldId id="281" r:id="rId14"/>
    <p:sldId id="276" r:id="rId15"/>
    <p:sldId id="277" r:id="rId16"/>
    <p:sldId id="278" r:id="rId17"/>
    <p:sldId id="279" r:id="rId18"/>
    <p:sldId id="273" r:id="rId19"/>
    <p:sldId id="283" r:id="rId20"/>
    <p:sldId id="291" r:id="rId21"/>
    <p:sldId id="292" r:id="rId22"/>
    <p:sldId id="293" r:id="rId23"/>
    <p:sldId id="266" r:id="rId24"/>
    <p:sldId id="269" r:id="rId25"/>
    <p:sldId id="290" r:id="rId26"/>
    <p:sldId id="284" r:id="rId27"/>
    <p:sldId id="282" r:id="rId28"/>
    <p:sldId id="286" r:id="rId29"/>
    <p:sldId id="287" r:id="rId30"/>
    <p:sldId id="288" r:id="rId31"/>
    <p:sldId id="28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907E521-2CE0-4AF3-83E9-C4F167FA1F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97EEB-4773-464B-8879-447BC30C5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13" Type="http://schemas.openxmlformats.org/officeDocument/2006/relationships/oleObject" Target="../embeddings/oleObject2.bin"/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11" Type="http://schemas.openxmlformats.org/officeDocument/2006/relationships/image" Target="../media/image14.emf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2.emf"/><Relationship Id="rId1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7166"/>
            <a:ext cx="7786742" cy="328614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 </a:t>
            </a:r>
            <a:r>
              <a:rPr lang="ru-RU" sz="6600" b="1" dirty="0" smtClean="0"/>
              <a:t>Тепловые машины 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714884"/>
            <a:ext cx="7406640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Подготовила: </a:t>
            </a:r>
          </a:p>
          <a:p>
            <a:pPr algn="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учитель математики и физики </a:t>
            </a:r>
          </a:p>
          <a:p>
            <a:pPr algn="r"/>
            <a:r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Узунова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Елена Николаевна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3" descr="450px-Steam_engine_in_action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57166"/>
            <a:ext cx="301872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AutoShape 51"/>
          <p:cNvSpPr>
            <a:spLocks noChangeArrowheads="1"/>
          </p:cNvSpPr>
          <p:nvPr/>
        </p:nvSpPr>
        <p:spPr bwMode="auto">
          <a:xfrm rot="8186737">
            <a:off x="1090614" y="1823645"/>
            <a:ext cx="1439863" cy="215900"/>
          </a:xfrm>
          <a:prstGeom prst="rightArrow">
            <a:avLst>
              <a:gd name="adj1" fmla="val 50000"/>
              <a:gd name="adj2" fmla="val 1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AutoShape 52"/>
          <p:cNvSpPr>
            <a:spLocks noChangeArrowheads="1"/>
          </p:cNvSpPr>
          <p:nvPr/>
        </p:nvSpPr>
        <p:spPr bwMode="auto">
          <a:xfrm rot="5400000">
            <a:off x="3321835" y="1678769"/>
            <a:ext cx="857256" cy="214314"/>
          </a:xfrm>
          <a:prstGeom prst="rightArrow">
            <a:avLst>
              <a:gd name="adj1" fmla="val 50000"/>
              <a:gd name="adj2" fmla="val 141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AutoShape 53"/>
          <p:cNvSpPr>
            <a:spLocks noChangeArrowheads="1"/>
          </p:cNvSpPr>
          <p:nvPr/>
        </p:nvSpPr>
        <p:spPr bwMode="auto">
          <a:xfrm rot="5400000">
            <a:off x="5072067" y="1643049"/>
            <a:ext cx="857255" cy="285753"/>
          </a:xfrm>
          <a:prstGeom prst="rightArrow">
            <a:avLst>
              <a:gd name="adj1" fmla="val 50000"/>
              <a:gd name="adj2" fmla="val 1555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AutoShape 54"/>
          <p:cNvSpPr>
            <a:spLocks noChangeArrowheads="1"/>
          </p:cNvSpPr>
          <p:nvPr/>
        </p:nvSpPr>
        <p:spPr bwMode="auto">
          <a:xfrm rot="2992259">
            <a:off x="6915712" y="1703690"/>
            <a:ext cx="785401" cy="142353"/>
          </a:xfrm>
          <a:prstGeom prst="rightArrow">
            <a:avLst>
              <a:gd name="adj1" fmla="val 50000"/>
              <a:gd name="adj2" fmla="val 1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60"/>
          <p:cNvGrpSpPr>
            <a:grpSpLocks/>
          </p:cNvGrpSpPr>
          <p:nvPr/>
        </p:nvGrpSpPr>
        <p:grpSpPr bwMode="auto">
          <a:xfrm>
            <a:off x="2214546" y="357166"/>
            <a:ext cx="5000660" cy="940433"/>
            <a:chOff x="1831" y="794"/>
            <a:chExt cx="2177" cy="563"/>
          </a:xfrm>
        </p:grpSpPr>
        <p:sp>
          <p:nvSpPr>
            <p:cNvPr id="17428" name="Rectangle 46"/>
            <p:cNvSpPr>
              <a:spLocks noChangeArrowheads="1"/>
            </p:cNvSpPr>
            <p:nvPr/>
          </p:nvSpPr>
          <p:spPr bwMode="auto">
            <a:xfrm>
              <a:off x="1831" y="794"/>
              <a:ext cx="2177" cy="5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9" name="Text Box 55"/>
            <p:cNvSpPr txBox="1">
              <a:spLocks noChangeArrowheads="1"/>
            </p:cNvSpPr>
            <p:nvPr/>
          </p:nvSpPr>
          <p:spPr bwMode="auto">
            <a:xfrm>
              <a:off x="2018" y="1026"/>
              <a:ext cx="1724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>
                  <a:solidFill>
                    <a:srgbClr val="000099"/>
                  </a:solidFill>
                </a:rPr>
                <a:t>Тепловые двигатели</a:t>
              </a:r>
            </a:p>
          </p:txBody>
        </p:sp>
      </p:grp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214283" y="2571744"/>
            <a:ext cx="1800225" cy="1143008"/>
            <a:chOff x="204" y="2211"/>
            <a:chExt cx="1134" cy="816"/>
          </a:xfrm>
        </p:grpSpPr>
        <p:sp>
          <p:nvSpPr>
            <p:cNvPr id="17426" name="Rectangle 47"/>
            <p:cNvSpPr>
              <a:spLocks noChangeArrowheads="1"/>
            </p:cNvSpPr>
            <p:nvPr/>
          </p:nvSpPr>
          <p:spPr bwMode="auto">
            <a:xfrm>
              <a:off x="204" y="2211"/>
              <a:ext cx="1134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7" name="Text Box 56"/>
            <p:cNvSpPr txBox="1">
              <a:spLocks noChangeArrowheads="1"/>
            </p:cNvSpPr>
            <p:nvPr/>
          </p:nvSpPr>
          <p:spPr bwMode="auto">
            <a:xfrm>
              <a:off x="339" y="2466"/>
              <a:ext cx="907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>
                  <a:solidFill>
                    <a:srgbClr val="000099"/>
                  </a:solidFill>
                </a:rPr>
                <a:t>Паровая машина</a:t>
              </a:r>
            </a:p>
          </p:txBody>
        </p:sp>
      </p:grpSp>
      <p:grpSp>
        <p:nvGrpSpPr>
          <p:cNvPr id="4" name="Group 62"/>
          <p:cNvGrpSpPr>
            <a:grpSpLocks/>
          </p:cNvGrpSpPr>
          <p:nvPr/>
        </p:nvGrpSpPr>
        <p:grpSpPr bwMode="auto">
          <a:xfrm>
            <a:off x="2643174" y="2285992"/>
            <a:ext cx="1800225" cy="928694"/>
            <a:chOff x="1655" y="2568"/>
            <a:chExt cx="1134" cy="816"/>
          </a:xfrm>
        </p:grpSpPr>
        <p:sp>
          <p:nvSpPr>
            <p:cNvPr id="17424" name="Rectangle 48"/>
            <p:cNvSpPr>
              <a:spLocks noChangeArrowheads="1"/>
            </p:cNvSpPr>
            <p:nvPr/>
          </p:nvSpPr>
          <p:spPr bwMode="auto">
            <a:xfrm>
              <a:off x="1655" y="2568"/>
              <a:ext cx="1134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5" name="Text Box 57"/>
            <p:cNvSpPr txBox="1">
              <a:spLocks noChangeArrowheads="1"/>
            </p:cNvSpPr>
            <p:nvPr/>
          </p:nvSpPr>
          <p:spPr bwMode="auto">
            <a:xfrm>
              <a:off x="1791" y="2750"/>
              <a:ext cx="9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>
                  <a:solidFill>
                    <a:srgbClr val="000099"/>
                  </a:solidFill>
                </a:rPr>
                <a:t>ДВС</a:t>
              </a:r>
            </a:p>
          </p:txBody>
        </p:sp>
      </p:grpSp>
      <p:grpSp>
        <p:nvGrpSpPr>
          <p:cNvPr id="5" name="Group 63"/>
          <p:cNvGrpSpPr>
            <a:grpSpLocks/>
          </p:cNvGrpSpPr>
          <p:nvPr/>
        </p:nvGrpSpPr>
        <p:grpSpPr bwMode="auto">
          <a:xfrm>
            <a:off x="4714876" y="2357430"/>
            <a:ext cx="1944688" cy="1214446"/>
            <a:chOff x="3016" y="2568"/>
            <a:chExt cx="1225" cy="816"/>
          </a:xfrm>
        </p:grpSpPr>
        <p:sp>
          <p:nvSpPr>
            <p:cNvPr id="17422" name="Rectangle 49"/>
            <p:cNvSpPr>
              <a:spLocks noChangeArrowheads="1"/>
            </p:cNvSpPr>
            <p:nvPr/>
          </p:nvSpPr>
          <p:spPr bwMode="auto">
            <a:xfrm>
              <a:off x="3016" y="2568"/>
              <a:ext cx="1225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3" name="Text Box 58"/>
            <p:cNvSpPr txBox="1">
              <a:spLocks noChangeArrowheads="1"/>
            </p:cNvSpPr>
            <p:nvPr/>
          </p:nvSpPr>
          <p:spPr bwMode="auto">
            <a:xfrm>
              <a:off x="3107" y="2704"/>
              <a:ext cx="1089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>
                  <a:solidFill>
                    <a:srgbClr val="000099"/>
                  </a:solidFill>
                </a:rPr>
                <a:t>Газовая и паровая турбина</a:t>
              </a:r>
            </a:p>
          </p:txBody>
        </p:sp>
      </p:grpSp>
      <p:grpSp>
        <p:nvGrpSpPr>
          <p:cNvPr id="6" name="Group 64"/>
          <p:cNvGrpSpPr>
            <a:grpSpLocks/>
          </p:cNvGrpSpPr>
          <p:nvPr/>
        </p:nvGrpSpPr>
        <p:grpSpPr bwMode="auto">
          <a:xfrm>
            <a:off x="7072877" y="2213852"/>
            <a:ext cx="1855207" cy="1357323"/>
            <a:chOff x="4499" y="1411"/>
            <a:chExt cx="1134" cy="816"/>
          </a:xfrm>
        </p:grpSpPr>
        <p:sp>
          <p:nvSpPr>
            <p:cNvPr id="17420" name="Rectangle 50"/>
            <p:cNvSpPr>
              <a:spLocks noChangeArrowheads="1"/>
            </p:cNvSpPr>
            <p:nvPr/>
          </p:nvSpPr>
          <p:spPr bwMode="auto">
            <a:xfrm>
              <a:off x="4499" y="1411"/>
              <a:ext cx="1134" cy="81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1" name="Text Box 59"/>
            <p:cNvSpPr txBox="1">
              <a:spLocks noChangeArrowheads="1"/>
            </p:cNvSpPr>
            <p:nvPr/>
          </p:nvSpPr>
          <p:spPr bwMode="auto">
            <a:xfrm>
              <a:off x="4499" y="1626"/>
              <a:ext cx="113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 dirty="0">
                  <a:solidFill>
                    <a:srgbClr val="000099"/>
                  </a:solidFill>
                </a:rPr>
                <a:t>Реактивный двигатель</a:t>
              </a:r>
            </a:p>
          </p:txBody>
        </p:sp>
      </p:grpSp>
      <p:pic>
        <p:nvPicPr>
          <p:cNvPr id="22" name="Рисунок 5" descr="66062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5412" y="4214818"/>
            <a:ext cx="21385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3" descr="450px-Steam_engine_in_action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000504"/>
            <a:ext cx="230434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7" descr="image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643314"/>
            <a:ext cx="1643074" cy="248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9" descr="230px-Curtis-turbina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857628"/>
            <a:ext cx="2214578" cy="189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09600"/>
            <a:ext cx="8858280" cy="74769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92D050"/>
                </a:solidFill>
              </a:rPr>
              <a:t>Двигатель внутреннего сгорания.</a:t>
            </a:r>
            <a:endParaRPr lang="ru-RU" sz="4000" dirty="0">
              <a:solidFill>
                <a:srgbClr val="92D050"/>
              </a:solidFill>
            </a:endParaRP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>
          <a:xfrm>
            <a:off x="285750" y="1643063"/>
            <a:ext cx="8358188" cy="4000515"/>
          </a:xfrm>
        </p:spPr>
        <p:txBody>
          <a:bodyPr>
            <a:noAutofit/>
          </a:bodyPr>
          <a:lstStyle/>
          <a:p>
            <a:pPr marL="73025" eaLnBrk="1" hangingPunct="1"/>
            <a:r>
              <a:rPr lang="ru-RU" sz="2800" dirty="0" smtClean="0"/>
              <a:t>Двигатель внутреннего сгорания – очень распространенный вид  теплового двигателя. Топливо в нём сгорает прямо в цилиндре, внутри самого двигателя. Отсюда и происходит название этого двигателя.</a:t>
            </a:r>
          </a:p>
          <a:p>
            <a:pPr marL="73025" eaLnBrk="1" hangingPunct="1"/>
            <a:r>
              <a:rPr lang="ru-RU" sz="2800" dirty="0" smtClean="0"/>
              <a:t>Двигатели внутреннего сгорания работают на жидком топливе (бензин, керосин, нефть) или на горючем газе.</a:t>
            </a:r>
          </a:p>
          <a:p>
            <a:pPr marL="73025" eaLnBrk="1" hangingPunct="1"/>
            <a:r>
              <a:rPr lang="ru-RU" sz="2800" dirty="0" smtClean="0"/>
              <a:t>Применение двигателей внутреннего сгорания чрезвычайно разнообразно. Они приводят в движение самолёты, теплоходы, автомобили, тракторы, тепловозы. Мощные двигатели внутреннего сгорания устанавливают на речных и морских судах.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186238" cy="94137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2D050"/>
                </a:solidFill>
              </a:rPr>
              <a:t>Строение ДВС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8195" name="Текст 2"/>
          <p:cNvSpPr>
            <a:spLocks noGrp="1"/>
          </p:cNvSpPr>
          <p:nvPr>
            <p:ph type="body" idx="2"/>
          </p:nvPr>
        </p:nvSpPr>
        <p:spPr>
          <a:xfrm>
            <a:off x="571472" y="1857364"/>
            <a:ext cx="3500437" cy="4125913"/>
          </a:xfrm>
        </p:spPr>
        <p:txBody>
          <a:bodyPr/>
          <a:lstStyle/>
          <a:p>
            <a:pPr eaLnBrk="1" hangingPunct="1"/>
            <a:r>
              <a:rPr lang="ru-RU" sz="2800" dirty="0" smtClean="0"/>
              <a:t>1. впускной клапан. </a:t>
            </a:r>
          </a:p>
          <a:p>
            <a:pPr eaLnBrk="1" hangingPunct="1"/>
            <a:r>
              <a:rPr lang="ru-RU" sz="2800" dirty="0" smtClean="0"/>
              <a:t>2. выпускной клапан.</a:t>
            </a:r>
          </a:p>
          <a:p>
            <a:pPr eaLnBrk="1" hangingPunct="1"/>
            <a:r>
              <a:rPr lang="ru-RU" sz="2800" dirty="0" smtClean="0"/>
              <a:t>3. поршень.</a:t>
            </a:r>
          </a:p>
          <a:p>
            <a:pPr eaLnBrk="1" hangingPunct="1"/>
            <a:r>
              <a:rPr lang="ru-RU" sz="2800" dirty="0" smtClean="0"/>
              <a:t>4. шатун.</a:t>
            </a:r>
          </a:p>
          <a:p>
            <a:pPr eaLnBrk="1" hangingPunct="1"/>
            <a:r>
              <a:rPr lang="ru-RU" sz="2800" dirty="0" smtClean="0"/>
              <a:t>5. коленчатый вал.</a:t>
            </a:r>
          </a:p>
          <a:p>
            <a:pPr eaLnBrk="1" hangingPunct="1"/>
            <a:r>
              <a:rPr lang="ru-RU" sz="2800" dirty="0" smtClean="0"/>
              <a:t>6. свеча.</a:t>
            </a:r>
          </a:p>
        </p:txBody>
      </p:sp>
      <p:pic>
        <p:nvPicPr>
          <p:cNvPr id="7" name="Содержимое 6" descr="Копия work_4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43438" y="1214422"/>
            <a:ext cx="3919562" cy="5143536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615262" cy="7857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2D050"/>
                </a:solidFill>
              </a:rPr>
              <a:t>           Цикл ДВС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9219" name="Текст 2"/>
          <p:cNvSpPr>
            <a:spLocks noGrp="1"/>
          </p:cNvSpPr>
          <p:nvPr>
            <p:ph type="body" idx="1"/>
          </p:nvPr>
        </p:nvSpPr>
        <p:spPr>
          <a:xfrm>
            <a:off x="428596" y="1571612"/>
            <a:ext cx="8143875" cy="3214695"/>
          </a:xfrm>
        </p:spPr>
        <p:txBody>
          <a:bodyPr/>
          <a:lstStyle/>
          <a:p>
            <a:pPr marL="73025" eaLnBrk="1" hangingPunct="1"/>
            <a:r>
              <a:rPr lang="ru-RU" sz="3200" dirty="0" smtClean="0"/>
              <a:t>Один рабочий цикл в двигателе происходит за 4 такта(хода) поршня. Поэтому такие двигатели называют четырёхтактными. Один ход поршня совершается за пол-оборота коленчатого вала.</a:t>
            </a:r>
          </a:p>
          <a:p>
            <a:pPr marL="73025" eaLnBrk="1" hangingPunct="1"/>
            <a:r>
              <a:rPr lang="ru-RU" sz="3200" dirty="0" smtClean="0"/>
              <a:t>Цикл двигателя состоит из следующих четырёх процессов (тактов): </a:t>
            </a:r>
            <a:r>
              <a:rPr lang="ru-RU" sz="3200" b="1" dirty="0" smtClean="0"/>
              <a:t>впуска, сжатия, рабочего хода, выпуска</a:t>
            </a:r>
            <a:r>
              <a:rPr lang="ru-RU" sz="3200" dirty="0" smtClean="0"/>
              <a:t>.</a:t>
            </a:r>
          </a:p>
          <a:p>
            <a:pPr marL="73025" eaLnBrk="1" hangingPunct="1"/>
            <a:endParaRPr lang="ru-RU" sz="2800" dirty="0" smtClean="0"/>
          </a:p>
          <a:p>
            <a:pPr marL="73025" eaLnBrk="1" hangingPunct="1"/>
            <a:endParaRPr lang="ru-RU" sz="28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Копия (2) work_4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11850" y="1000125"/>
            <a:ext cx="2517775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28625" y="1500188"/>
            <a:ext cx="4929188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</a:rPr>
              <a:t>В начале первого такта при повороте вала двигателя поршень движется вниз, объём над поршнем увеличивается. Вследствие этого в цилиндре создаётся разрежение. В это время открывается впускной клапан и в цилиндр входит горючая смесь. К концу первого такта цилиндр заполняется горючей смесью, а впускной клапан закрывается.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6000750" y="1285875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88" y="428625"/>
            <a:ext cx="49291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Первый такт ДВС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357166"/>
            <a:ext cx="3857652" cy="11620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2D050"/>
                </a:solidFill>
              </a:rPr>
              <a:t>Второй такт ДВС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11267" name="Текст 2"/>
          <p:cNvSpPr>
            <a:spLocks noGrp="1"/>
          </p:cNvSpPr>
          <p:nvPr>
            <p:ph type="body" idx="2"/>
          </p:nvPr>
        </p:nvSpPr>
        <p:spPr>
          <a:xfrm>
            <a:off x="4000500" y="1785938"/>
            <a:ext cx="4400550" cy="419735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Во втором такте при повороте вала поршень движется вверх и сжимает горючую смесь. В конце второго такта, когда поршень дойдёт до крайнего верхнего положения, сжатая горючая смесь воспламеняется (от электрической искры) и быстро сгорает.</a:t>
            </a:r>
          </a:p>
        </p:txBody>
      </p:sp>
      <p:pic>
        <p:nvPicPr>
          <p:cNvPr id="11268" name="Содержимое 4" descr="Копия (3) work_4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143000"/>
            <a:ext cx="2500313" cy="4735513"/>
          </a:xfr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3050"/>
            <a:ext cx="4071966" cy="1162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2D050"/>
                </a:solidFill>
              </a:rPr>
              <a:t>Третий такт ДВС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4614863" cy="4602163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Образующиеся при сгорании газы давят на поршень и толкают его вниз. Под действием расширяющихся нагретых газов двигатель совершает работу, поэтому этот такт называется рабочим ходом. Движение поршня передаётся шатуну, а через него коленчатому валу с маховиком. Получив сильный толчок, маховик затем продолжает вращаться по инерции и перемещает скрепленный с ним поршень при последующих тактах. </a:t>
            </a:r>
            <a:endParaRPr lang="ru-RU" sz="2400" dirty="0"/>
          </a:p>
        </p:txBody>
      </p:sp>
      <p:pic>
        <p:nvPicPr>
          <p:cNvPr id="12292" name="Содержимое 4" descr="Копия (4) work_4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643570" y="1500174"/>
            <a:ext cx="3000396" cy="4857784"/>
          </a:xfr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428604"/>
            <a:ext cx="4714908" cy="9286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2D050"/>
                </a:solidFill>
              </a:rPr>
              <a:t>Четвёртый такт ДВС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13315" name="Текст 2"/>
          <p:cNvSpPr>
            <a:spLocks noGrp="1"/>
          </p:cNvSpPr>
          <p:nvPr>
            <p:ph type="body" idx="2"/>
          </p:nvPr>
        </p:nvSpPr>
        <p:spPr>
          <a:xfrm>
            <a:off x="4286250" y="1571625"/>
            <a:ext cx="4071938" cy="4643438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В конце третьего такта открывается выпускной клапан, и через него продукты сгорания выходят из цилиндра в атмосферу. Выпуск продуктов сгорания продолжается и в течение четвёртого такта, когда поршень движется вверх. В конце четвёртого такта выпускной клапан закрывается.</a:t>
            </a:r>
          </a:p>
        </p:txBody>
      </p:sp>
      <p:pic>
        <p:nvPicPr>
          <p:cNvPr id="13316" name="Содержимое 4" descr="Копия (5) work_4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20713" y="1428750"/>
            <a:ext cx="2486025" cy="4818063"/>
          </a:xfr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468313" y="0"/>
            <a:ext cx="7561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chemeClr val="accent4"/>
                </a:solidFill>
                <a:latin typeface="Bookman Old Style" pitchFamily="18" charset="0"/>
              </a:rPr>
              <a:t>Работа ДВС</a:t>
            </a:r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179388" y="5734050"/>
            <a:ext cx="8785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latin typeface="Bookman Old Style" pitchFamily="18" charset="0"/>
              </a:rPr>
              <a:t>а)впуск                 </a:t>
            </a:r>
            <a:r>
              <a:rPr lang="ru-RU" b="1" dirty="0" smtClean="0">
                <a:latin typeface="Bookman Old Style" pitchFamily="18" charset="0"/>
              </a:rPr>
              <a:t>б) </a:t>
            </a:r>
            <a:r>
              <a:rPr lang="ru-RU" b="1" dirty="0">
                <a:latin typeface="Bookman Old Style" pitchFamily="18" charset="0"/>
              </a:rPr>
              <a:t>сжатие             </a:t>
            </a:r>
            <a:r>
              <a:rPr lang="ru-RU" b="1" dirty="0" smtClean="0">
                <a:latin typeface="Bookman Old Style" pitchFamily="18" charset="0"/>
              </a:rPr>
              <a:t>с) </a:t>
            </a:r>
            <a:r>
              <a:rPr lang="ru-RU" b="1" dirty="0">
                <a:latin typeface="Bookman Old Style" pitchFamily="18" charset="0"/>
              </a:rPr>
              <a:t>рабочий ход             </a:t>
            </a:r>
            <a:r>
              <a:rPr lang="ru-RU" b="1" dirty="0" smtClean="0">
                <a:latin typeface="Bookman Old Style" pitchFamily="18" charset="0"/>
              </a:rPr>
              <a:t>д) </a:t>
            </a:r>
            <a:r>
              <a:rPr lang="ru-RU" b="1" dirty="0">
                <a:latin typeface="Bookman Old Style" pitchFamily="18" charset="0"/>
              </a:rPr>
              <a:t>выпуск</a:t>
            </a:r>
          </a:p>
        </p:txBody>
      </p:sp>
      <p:pic>
        <p:nvPicPr>
          <p:cNvPr id="38914" name="Picture 2" descr="http://motomoto.by/files/image/2009-06-26/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2074" y="764704"/>
            <a:ext cx="688233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72560" cy="107157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92D050"/>
                </a:solidFill>
              </a:rPr>
              <a:t>     </a:t>
            </a:r>
            <a:br>
              <a:rPr lang="ru-RU" sz="3600" dirty="0" smtClean="0">
                <a:solidFill>
                  <a:srgbClr val="92D050"/>
                </a:solidFill>
              </a:rPr>
            </a:br>
            <a:r>
              <a:rPr lang="ru-RU" sz="3600" dirty="0" smtClean="0">
                <a:solidFill>
                  <a:srgbClr val="92D050"/>
                </a:solidFill>
              </a:rPr>
              <a:t>Строение и работа паровой турбины</a:t>
            </a:r>
            <a:endParaRPr lang="ru-RU" sz="3600" dirty="0">
              <a:solidFill>
                <a:srgbClr val="92D050"/>
              </a:solidFill>
            </a:endParaRPr>
          </a:p>
        </p:txBody>
      </p:sp>
      <p:sp>
        <p:nvSpPr>
          <p:cNvPr id="17411" name="Текст 2"/>
          <p:cNvSpPr>
            <a:spLocks noGrp="1"/>
          </p:cNvSpPr>
          <p:nvPr>
            <p:ph type="body" idx="2"/>
          </p:nvPr>
        </p:nvSpPr>
        <p:spPr>
          <a:xfrm>
            <a:off x="214282" y="1357298"/>
            <a:ext cx="4714908" cy="5500702"/>
          </a:xfrm>
        </p:spPr>
        <p:txBody>
          <a:bodyPr>
            <a:normAutofit fontScale="92500" lnSpcReduction="20000"/>
          </a:bodyPr>
          <a:lstStyle/>
          <a:p>
            <a:pPr marL="514350" indent="-514350" eaLnBrk="1" hangingPunct="1"/>
            <a:r>
              <a:rPr lang="ru-RU" sz="3400" dirty="0" smtClean="0"/>
              <a:t>1. диск</a:t>
            </a:r>
          </a:p>
          <a:p>
            <a:pPr marL="514350" indent="-514350" eaLnBrk="1" hangingPunct="1"/>
            <a:r>
              <a:rPr lang="ru-RU" sz="3400" dirty="0" smtClean="0"/>
              <a:t>2. вал</a:t>
            </a:r>
          </a:p>
          <a:p>
            <a:pPr marL="514350" indent="-514350" eaLnBrk="1" hangingPunct="1"/>
            <a:r>
              <a:rPr lang="ru-RU" sz="3400" dirty="0" smtClean="0"/>
              <a:t>3. лопатки</a:t>
            </a:r>
          </a:p>
          <a:p>
            <a:pPr marL="514350" indent="-514350" eaLnBrk="1" hangingPunct="1"/>
            <a:r>
              <a:rPr lang="ru-RU" sz="3400" dirty="0" smtClean="0"/>
              <a:t>4. сопло</a:t>
            </a:r>
          </a:p>
          <a:p>
            <a:pPr marL="514350" indent="-514350"/>
            <a:r>
              <a:rPr lang="ru-RU" sz="2800" dirty="0" smtClean="0"/>
              <a:t>    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Паровые турбины работают следующим образом: пар, образующийся в паровом котле, под высоким давлением, поступает на лопатки турбины. Турбина совершает обороты и вырабатывает механическую энергию, используемую генератором. Генератор производит электричество</a:t>
            </a:r>
          </a:p>
        </p:txBody>
      </p:sp>
      <p:pic>
        <p:nvPicPr>
          <p:cNvPr id="17412" name="Содержимое 4" descr="image002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14942" y="2214554"/>
            <a:ext cx="3214710" cy="3357586"/>
          </a:xfr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6215063" y="5214938"/>
            <a:ext cx="571500" cy="3571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5464969" y="3679032"/>
            <a:ext cx="428625" cy="3571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>
            <a:off x="5572125" y="2643188"/>
            <a:ext cx="1000125" cy="5000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7215188" y="2571750"/>
            <a:ext cx="642937" cy="4286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417" name="TextBox 13"/>
          <p:cNvSpPr txBox="1">
            <a:spLocks noChangeArrowheads="1"/>
          </p:cNvSpPr>
          <p:nvPr/>
        </p:nvSpPr>
        <p:spPr bwMode="auto">
          <a:xfrm>
            <a:off x="5214938" y="2428875"/>
            <a:ext cx="500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</a:rPr>
              <a:t> 1</a:t>
            </a:r>
          </a:p>
        </p:txBody>
      </p:sp>
      <p:sp>
        <p:nvSpPr>
          <p:cNvPr id="17418" name="TextBox 14"/>
          <p:cNvSpPr txBox="1">
            <a:spLocks noChangeArrowheads="1"/>
          </p:cNvSpPr>
          <p:nvPr/>
        </p:nvSpPr>
        <p:spPr bwMode="auto">
          <a:xfrm>
            <a:off x="5214938" y="385762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</a:rPr>
              <a:t>2</a:t>
            </a:r>
          </a:p>
        </p:txBody>
      </p:sp>
      <p:sp>
        <p:nvSpPr>
          <p:cNvPr id="17419" name="TextBox 15"/>
          <p:cNvSpPr txBox="1">
            <a:spLocks noChangeArrowheads="1"/>
          </p:cNvSpPr>
          <p:nvPr/>
        </p:nvSpPr>
        <p:spPr bwMode="auto">
          <a:xfrm>
            <a:off x="7858125" y="2357438"/>
            <a:ext cx="357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</a:rPr>
              <a:t>3</a:t>
            </a:r>
          </a:p>
        </p:txBody>
      </p:sp>
      <p:sp>
        <p:nvSpPr>
          <p:cNvPr id="17420" name="TextBox 16"/>
          <p:cNvSpPr txBox="1">
            <a:spLocks noChangeArrowheads="1"/>
          </p:cNvSpPr>
          <p:nvPr/>
        </p:nvSpPr>
        <p:spPr bwMode="auto">
          <a:xfrm>
            <a:off x="6786563" y="5429250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</a:rPr>
              <a:t>4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Содержание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kk-KZ" dirty="0" smtClean="0"/>
              <a:t>Первый закон термодинамики.</a:t>
            </a:r>
          </a:p>
          <a:p>
            <a:pPr>
              <a:buFont typeface="Arial" pitchFamily="34" charset="0"/>
              <a:buChar char="•"/>
            </a:pPr>
            <a:r>
              <a:rPr lang="kk-KZ" dirty="0" smtClean="0"/>
              <a:t> Работа газа и пара. </a:t>
            </a:r>
          </a:p>
          <a:p>
            <a:pPr>
              <a:buFont typeface="Arial" pitchFamily="34" charset="0"/>
              <a:buChar char="•"/>
            </a:pPr>
            <a:r>
              <a:rPr lang="kk-KZ" dirty="0" smtClean="0"/>
              <a:t>Необратимость тепловых процессов. Второй закон термодинамики.</a:t>
            </a:r>
          </a:p>
          <a:p>
            <a:pPr>
              <a:buFont typeface="Arial" pitchFamily="34" charset="0"/>
              <a:buChar char="•"/>
            </a:pPr>
            <a:r>
              <a:rPr lang="kk-KZ" dirty="0" smtClean="0"/>
              <a:t> Роль термодинамики в современной физике. </a:t>
            </a:r>
          </a:p>
          <a:p>
            <a:pPr>
              <a:buFont typeface="Arial" pitchFamily="34" charset="0"/>
              <a:buChar char="•"/>
            </a:pPr>
            <a:r>
              <a:rPr lang="kk-KZ" dirty="0" smtClean="0"/>
              <a:t>Тепловые двигатели. </a:t>
            </a:r>
          </a:p>
          <a:p>
            <a:pPr>
              <a:buFont typeface="Arial" pitchFamily="34" charset="0"/>
              <a:buChar char="•"/>
            </a:pPr>
            <a:r>
              <a:rPr lang="kk-KZ" dirty="0" smtClean="0"/>
              <a:t>КПД теплового двигателя. </a:t>
            </a:r>
          </a:p>
          <a:p>
            <a:pPr>
              <a:buFont typeface="Arial" pitchFamily="34" charset="0"/>
              <a:buChar char="•"/>
            </a:pPr>
            <a:r>
              <a:rPr lang="kk-KZ" dirty="0" smtClean="0"/>
              <a:t>Пути совершенствования тепловых двигателей.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ЗАДАЧИ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Контрольный тест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 descr="10%"/>
          <p:cNvSpPr>
            <a:spLocks noChangeArrowheads="1" noChangeShapeType="1" noTextEdit="1"/>
          </p:cNvSpPr>
          <p:nvPr/>
        </p:nvSpPr>
        <p:spPr bwMode="auto">
          <a:xfrm>
            <a:off x="1219200" y="533400"/>
            <a:ext cx="6629400" cy="12192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660066"/>
                </a:solidFill>
                <a:round/>
                <a:headEnd/>
                <a:tailEnd/>
              </a:ln>
              <a:pattFill prst="pct10">
                <a:fgClr>
                  <a:srgbClr val="FF99FF"/>
                </a:fgClr>
                <a:bgClr>
                  <a:srgbClr val="800080"/>
                </a:bgClr>
              </a:patt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2133600" y="2514600"/>
            <a:ext cx="241300" cy="900113"/>
          </a:xfrm>
          <a:prstGeom prst="downArrow">
            <a:avLst>
              <a:gd name="adj1" fmla="val 50000"/>
              <a:gd name="adj2" fmla="val 93257"/>
            </a:avLst>
          </a:prstGeom>
          <a:gradFill rotWithShape="1">
            <a:gsLst>
              <a:gs pos="0">
                <a:schemeClr val="bg1"/>
              </a:gs>
              <a:gs pos="50000">
                <a:srgbClr val="FF66FF"/>
              </a:gs>
              <a:gs pos="100000">
                <a:schemeClr val="bg1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2057400" y="4343400"/>
            <a:ext cx="241300" cy="1019175"/>
          </a:xfrm>
          <a:prstGeom prst="downArrow">
            <a:avLst>
              <a:gd name="adj1" fmla="val 50000"/>
              <a:gd name="adj2" fmla="val 105592"/>
            </a:avLst>
          </a:prstGeom>
          <a:gradFill rotWithShape="1">
            <a:gsLst>
              <a:gs pos="0">
                <a:schemeClr val="bg1"/>
              </a:gs>
              <a:gs pos="50000">
                <a:srgbClr val="FF66FF"/>
              </a:gs>
              <a:gs pos="100000">
                <a:schemeClr val="bg1"/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pitchFamily="34" charset="0"/>
            </a:endParaRP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533400" y="2057400"/>
            <a:ext cx="3429000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66FF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660066"/>
                </a:solidFill>
              </a:rPr>
              <a:t>Нагреватель </a:t>
            </a: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1524000" y="3429000"/>
            <a:ext cx="1385888" cy="900113"/>
          </a:xfrm>
          <a:prstGeom prst="flowChartPreparation">
            <a:avLst/>
          </a:prstGeom>
          <a:gradFill rotWithShape="1">
            <a:gsLst>
              <a:gs pos="0">
                <a:srgbClr val="FF66FF"/>
              </a:gs>
              <a:gs pos="50000">
                <a:schemeClr val="bg1"/>
              </a:gs>
              <a:gs pos="100000">
                <a:srgbClr val="FF66FF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i="1">
                <a:solidFill>
                  <a:srgbClr val="660066"/>
                </a:solidFill>
                <a:latin typeface="Arial" pitchFamily="34" charset="0"/>
              </a:rPr>
              <a:t>рабочее</a:t>
            </a:r>
          </a:p>
          <a:p>
            <a:pPr algn="ctr">
              <a:defRPr/>
            </a:pPr>
            <a:r>
              <a:rPr lang="ru-RU" b="1" i="1">
                <a:solidFill>
                  <a:srgbClr val="660066"/>
                </a:solidFill>
                <a:latin typeface="Arial" pitchFamily="34" charset="0"/>
              </a:rPr>
              <a:t>тело</a:t>
            </a: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1219200" y="5403850"/>
            <a:ext cx="1808163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FF66FF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660066"/>
                </a:solidFill>
              </a:rPr>
              <a:t>холодильник</a:t>
            </a:r>
          </a:p>
        </p:txBody>
      </p:sp>
      <p:sp>
        <p:nvSpPr>
          <p:cNvPr id="2058" name="Rectangle 20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51" name="Object 19"/>
          <p:cNvGraphicFramePr>
            <a:graphicFrameLocks noChangeAspect="1"/>
          </p:cNvGraphicFramePr>
          <p:nvPr/>
        </p:nvGraphicFramePr>
        <p:xfrm>
          <a:off x="6072198" y="3429000"/>
          <a:ext cx="2285415" cy="500066"/>
        </p:xfrm>
        <a:graphic>
          <a:graphicData uri="http://schemas.openxmlformats.org/presentationml/2006/ole">
            <p:oleObj spid="_x0000_s36868" name="Формула" r:id="rId3" imgW="23540040" imgH="6906960" progId="Equation.3">
              <p:embed/>
            </p:oleObj>
          </a:graphicData>
        </a:graphic>
      </p:graphicFrame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4143372" y="2000240"/>
            <a:ext cx="39624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Передает количество теплоты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Q</a:t>
            </a:r>
            <a:r>
              <a:rPr lang="en-US" sz="2000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</a:t>
            </a:r>
            <a:r>
              <a:rPr lang="ru-RU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рабочему телу</a:t>
            </a: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2362200" y="2819400"/>
            <a:ext cx="9906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Q</a:t>
            </a:r>
            <a:r>
              <a:rPr lang="en-US" sz="2000" b="1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</a:t>
            </a:r>
            <a:endParaRPr lang="ru-RU" sz="2000" b="1" baseline="-25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8459" name="Text Box 27"/>
          <p:cNvSpPr txBox="1">
            <a:spLocks noChangeArrowheads="1"/>
          </p:cNvSpPr>
          <p:nvPr/>
        </p:nvSpPr>
        <p:spPr bwMode="auto">
          <a:xfrm>
            <a:off x="2362200" y="4572000"/>
            <a:ext cx="9906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Q</a:t>
            </a:r>
            <a:r>
              <a:rPr lang="en-US" sz="2000" b="1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2</a:t>
            </a:r>
            <a:endParaRPr lang="ru-RU" sz="2000" b="1" baseline="-250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3000364" y="3429000"/>
            <a:ext cx="3429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Совершает работу </a:t>
            </a: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3143240" y="5286389"/>
            <a:ext cx="4495800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Потребляет часть полученного количества теплоты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Q2</a:t>
            </a:r>
            <a:endParaRPr lang="ru-RU" sz="2000" b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2064" name="Rectangle 30"/>
          <p:cNvSpPr>
            <a:spLocks noChangeArrowheads="1"/>
          </p:cNvSpPr>
          <p:nvPr/>
        </p:nvSpPr>
        <p:spPr bwMode="auto">
          <a:xfrm>
            <a:off x="319088" y="246063"/>
            <a:ext cx="8578850" cy="6416675"/>
          </a:xfrm>
          <a:prstGeom prst="rect">
            <a:avLst/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63" name="AutoShape 31"/>
          <p:cNvSpPr>
            <a:spLocks noChangeArrowheads="1"/>
          </p:cNvSpPr>
          <p:nvPr/>
        </p:nvSpPr>
        <p:spPr bwMode="auto">
          <a:xfrm>
            <a:off x="533400" y="2057400"/>
            <a:ext cx="3429000" cy="5397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66FF"/>
              </a:gs>
              <a:gs pos="100000">
                <a:schemeClr val="bg1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660066"/>
                </a:solidFill>
              </a:rPr>
              <a:t>Нагреватель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357554" y="3929066"/>
            <a:ext cx="4572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b="1" dirty="0" smtClean="0"/>
              <a:t>Рабочим телом двигателя является газ, т.к. газ лучше всего сжимается и расширяется при изменении температуры. </a:t>
            </a:r>
            <a:endParaRPr lang="en-US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357166"/>
            <a:ext cx="814393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 основные части любого теплового двигателя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8" grpId="0" animBg="1"/>
      <p:bldP spid="18440" grpId="0" animBg="1"/>
      <p:bldP spid="18437" grpId="0" animBg="1"/>
      <p:bldP spid="18439" grpId="0" animBg="1"/>
      <p:bldP spid="18442" grpId="0" animBg="1"/>
      <p:bldP spid="18453" grpId="0"/>
      <p:bldP spid="18456" grpId="0"/>
      <p:bldP spid="18459" grpId="0"/>
      <p:bldP spid="18460" grpId="0"/>
      <p:bldP spid="18461" grpId="0"/>
      <p:bldP spid="1846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5728"/>
            <a:ext cx="8229600" cy="6343672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/>
              <a:t>	</a:t>
            </a:r>
            <a:endParaRPr lang="ru-RU" sz="1400" dirty="0"/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/>
              <a:t>	</a:t>
            </a:r>
            <a:r>
              <a:rPr lang="ru-RU" sz="8000" b="1" dirty="0" smtClean="0">
                <a:solidFill>
                  <a:schemeClr val="accent4"/>
                </a:solidFill>
              </a:rPr>
              <a:t>Коэффициент </a:t>
            </a:r>
            <a:r>
              <a:rPr lang="ru-RU" sz="8000" b="1" dirty="0">
                <a:solidFill>
                  <a:schemeClr val="accent4"/>
                </a:solidFill>
              </a:rPr>
              <a:t>полезного действия теплового двигателя  - КПД</a:t>
            </a:r>
          </a:p>
          <a:p>
            <a:pPr marL="0" indent="0" algn="ctr">
              <a:lnSpc>
                <a:spcPct val="80000"/>
              </a:lnSpc>
              <a:buNone/>
            </a:pPr>
            <a:endParaRPr lang="ru-RU" sz="8000" i="1" dirty="0" smtClean="0"/>
          </a:p>
          <a:p>
            <a:pPr marL="0" indent="0" algn="ctr">
              <a:lnSpc>
                <a:spcPct val="80000"/>
              </a:lnSpc>
              <a:buNone/>
            </a:pPr>
            <a:r>
              <a:rPr lang="ru-RU" sz="8000" b="1" dirty="0" smtClean="0">
                <a:solidFill>
                  <a:srgbClr val="FF0000"/>
                </a:solidFill>
              </a:rPr>
              <a:t>Физическая величина, показывающая, какую долю составляет совершаемая двигателем работа от энергии, полученной при сгорании топлива, называется коэффициентом полезного действия теплового двигателя 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8000" dirty="0"/>
              <a:t>	</a:t>
            </a: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endParaRPr lang="en-US" sz="8000" b="1" dirty="0">
              <a:cs typeface="Arial" charset="0"/>
            </a:endParaRPr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endParaRPr lang="ru-RU" sz="8000" dirty="0"/>
          </a:p>
          <a:p>
            <a:pPr marL="0" indent="0" algn="ctr">
              <a:lnSpc>
                <a:spcPct val="80000"/>
              </a:lnSpc>
              <a:buFont typeface="Wingdings" pitchFamily="2" charset="2"/>
              <a:buNone/>
            </a:pPr>
            <a:endParaRPr lang="ru-RU" sz="1400" dirty="0"/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/>
              <a:t>	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1600" dirty="0"/>
              <a:t>	</a:t>
            </a:r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49" name="Text Box 21"/>
          <p:cNvSpPr txBox="1">
            <a:spLocks noChangeArrowheads="1"/>
          </p:cNvSpPr>
          <p:nvPr/>
        </p:nvSpPr>
        <p:spPr bwMode="auto">
          <a:xfrm>
            <a:off x="212725" y="6361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8154" name="Rectangle 26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56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8158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2643174" y="4786322"/>
            <a:ext cx="4572032" cy="12858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zh-CN" sz="4000" dirty="0" smtClean="0">
              <a:latin typeface="Arial" charset="0"/>
              <a:ea typeface="SimSun" pitchFamily="2" charset="-122"/>
              <a:sym typeface="Symbol" pitchFamily="18" charset="2"/>
            </a:endParaRPr>
          </a:p>
          <a:p>
            <a:r>
              <a:rPr lang="ru-RU" altLang="zh-CN" sz="4000" dirty="0" smtClean="0">
                <a:latin typeface="Arial" charset="0"/>
                <a:ea typeface="SimSun" pitchFamily="2" charset="-122"/>
                <a:sym typeface="Symbol" pitchFamily="18" charset="2"/>
              </a:rPr>
              <a:t></a:t>
            </a:r>
            <a:r>
              <a:rPr lang="ru-RU" altLang="zh-CN" sz="4000" dirty="0" smtClean="0">
                <a:latin typeface="Arial" charset="0"/>
                <a:ea typeface="SimSun" pitchFamily="2" charset="-122"/>
              </a:rPr>
              <a:t> </a:t>
            </a:r>
            <a:r>
              <a:rPr lang="ru-RU" altLang="zh-CN" sz="4000" dirty="0">
                <a:latin typeface="Arial" charset="0"/>
                <a:ea typeface="SimSun" pitchFamily="2" charset="-122"/>
              </a:rPr>
              <a:t>=  (</a:t>
            </a:r>
            <a:r>
              <a:rPr lang="ru-RU" altLang="zh-CN" sz="4000" b="1" dirty="0">
                <a:latin typeface="Arial" charset="0"/>
                <a:ea typeface="SimSun" pitchFamily="2" charset="-122"/>
              </a:rPr>
              <a:t>А / </a:t>
            </a:r>
            <a:r>
              <a:rPr lang="en-US" altLang="zh-CN" sz="4000" b="1" dirty="0">
                <a:latin typeface="Arial" charset="0"/>
                <a:ea typeface="SimSun" pitchFamily="2" charset="-122"/>
              </a:rPr>
              <a:t>Q</a:t>
            </a:r>
            <a:r>
              <a:rPr lang="ru-RU" altLang="zh-CN" sz="4000" b="1" baseline="-25000" dirty="0">
                <a:latin typeface="Arial" charset="0"/>
                <a:ea typeface="SimSun" pitchFamily="2" charset="-122"/>
              </a:rPr>
              <a:t>  </a:t>
            </a:r>
            <a:r>
              <a:rPr lang="ru-RU" altLang="zh-CN" sz="4000" b="1" dirty="0">
                <a:latin typeface="Arial" charset="0"/>
                <a:ea typeface="SimSun" pitchFamily="2" charset="-122"/>
              </a:rPr>
              <a:t>) 100%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305800" cy="9389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КПД теплового двигателя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71472" y="1857364"/>
            <a:ext cx="2016125" cy="6477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800">
                <a:latin typeface="Arial" charset="0"/>
                <a:sym typeface="Symbol" pitchFamily="18" charset="2"/>
              </a:rPr>
              <a:t></a:t>
            </a:r>
            <a:r>
              <a:rPr lang="ru-RU" sz="2800">
                <a:latin typeface="Arial" charset="0"/>
              </a:rPr>
              <a:t> =  </a:t>
            </a:r>
            <a:r>
              <a:rPr lang="ru-RU" sz="2800" b="1">
                <a:latin typeface="Arial" charset="0"/>
              </a:rPr>
              <a:t>А </a:t>
            </a:r>
            <a:r>
              <a:rPr lang="ru-RU" sz="2800" b="1" baseline="-25000">
                <a:latin typeface="Arial" charset="0"/>
              </a:rPr>
              <a:t>п</a:t>
            </a:r>
            <a:r>
              <a:rPr lang="ru-RU" sz="2800" b="1">
                <a:latin typeface="Arial" charset="0"/>
              </a:rPr>
              <a:t>/ А</a:t>
            </a:r>
            <a:r>
              <a:rPr lang="ru-RU" sz="2800" b="1" baseline="-25000">
                <a:latin typeface="Arial" charset="0"/>
              </a:rPr>
              <a:t>з</a:t>
            </a:r>
            <a:r>
              <a:rPr lang="ru-RU" sz="1400" b="1" baseline="-25000">
                <a:latin typeface="Arial" charset="0"/>
              </a:rPr>
              <a:t>   </a:t>
            </a:r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286116" y="2786058"/>
            <a:ext cx="1944687" cy="6477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800">
                <a:latin typeface="Arial" charset="0"/>
                <a:sym typeface="Symbol" pitchFamily="18" charset="2"/>
              </a:rPr>
              <a:t></a:t>
            </a:r>
            <a:r>
              <a:rPr lang="ru-RU" sz="2800">
                <a:latin typeface="Arial" charset="0"/>
              </a:rPr>
              <a:t> =  </a:t>
            </a:r>
            <a:r>
              <a:rPr lang="en-US" sz="2800" b="1">
                <a:latin typeface="Arial" charset="0"/>
              </a:rPr>
              <a:t>Q</a:t>
            </a:r>
            <a:r>
              <a:rPr lang="ru-RU" sz="2800" b="1" baseline="-25000">
                <a:latin typeface="Arial" charset="0"/>
              </a:rPr>
              <a:t>п</a:t>
            </a:r>
            <a:r>
              <a:rPr lang="ru-RU" sz="2800" b="1">
                <a:latin typeface="Arial" charset="0"/>
              </a:rPr>
              <a:t>/ </a:t>
            </a:r>
            <a:r>
              <a:rPr lang="en-US" sz="2800" b="1">
                <a:latin typeface="Arial" charset="0"/>
              </a:rPr>
              <a:t>Q</a:t>
            </a:r>
            <a:r>
              <a:rPr lang="ru-RU" sz="2800" b="1" baseline="-25000">
                <a:latin typeface="Arial" charset="0"/>
              </a:rPr>
              <a:t>з</a:t>
            </a:r>
            <a:endParaRPr lang="ru-RU" sz="2800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6215074" y="3357562"/>
            <a:ext cx="1944687" cy="57626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2800">
                <a:latin typeface="Arial" charset="0"/>
                <a:sym typeface="Symbol" pitchFamily="18" charset="2"/>
              </a:rPr>
              <a:t></a:t>
            </a:r>
            <a:r>
              <a:rPr lang="ru-RU" sz="2800">
                <a:latin typeface="Arial" charset="0"/>
              </a:rPr>
              <a:t> =  </a:t>
            </a:r>
            <a:r>
              <a:rPr lang="en-US" sz="2800" b="1">
                <a:latin typeface="Arial" charset="0"/>
              </a:rPr>
              <a:t>N</a:t>
            </a:r>
            <a:r>
              <a:rPr lang="ru-RU" sz="2800" b="1" baseline="-25000">
                <a:latin typeface="Arial" charset="0"/>
              </a:rPr>
              <a:t>п</a:t>
            </a:r>
            <a:r>
              <a:rPr lang="ru-RU" sz="2800" b="1">
                <a:latin typeface="Arial" charset="0"/>
              </a:rPr>
              <a:t>/ </a:t>
            </a:r>
            <a:r>
              <a:rPr lang="en-US" sz="2800" b="1">
                <a:latin typeface="Arial" charset="0"/>
              </a:rPr>
              <a:t>N</a:t>
            </a:r>
            <a:r>
              <a:rPr lang="ru-RU" sz="2800" b="1" baseline="-25000">
                <a:latin typeface="Arial" charset="0"/>
              </a:rPr>
              <a:t>з</a:t>
            </a:r>
            <a:endParaRPr lang="ru-RU" sz="2800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642910" y="4857760"/>
            <a:ext cx="8137525" cy="1081087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 b="1" dirty="0">
                <a:solidFill>
                  <a:schemeClr val="accent4"/>
                </a:solidFill>
                <a:latin typeface="Arial" charset="0"/>
                <a:sym typeface="Symbol" pitchFamily="18" charset="2"/>
              </a:rPr>
              <a:t></a:t>
            </a:r>
            <a:r>
              <a:rPr lang="en-US" sz="4000" b="1" dirty="0">
                <a:solidFill>
                  <a:schemeClr val="accent4"/>
                </a:solidFill>
                <a:latin typeface="Arial" charset="0"/>
              </a:rPr>
              <a:t> </a:t>
            </a:r>
            <a:r>
              <a:rPr lang="en-US" sz="4000" b="1" dirty="0">
                <a:solidFill>
                  <a:schemeClr val="accent4"/>
                </a:solidFill>
                <a:latin typeface="Arial" charset="0"/>
                <a:sym typeface="Symbol" pitchFamily="18" charset="2"/>
              </a:rPr>
              <a:t></a:t>
            </a:r>
            <a:r>
              <a:rPr lang="ru-RU" sz="4000" b="1" dirty="0">
                <a:solidFill>
                  <a:schemeClr val="accent4"/>
                </a:solidFill>
                <a:latin typeface="Arial" charset="0"/>
              </a:rPr>
              <a:t>   </a:t>
            </a:r>
            <a:r>
              <a:rPr lang="en-US" sz="4000" dirty="0">
                <a:solidFill>
                  <a:schemeClr val="accent4"/>
                </a:solidFill>
                <a:latin typeface="Arial" charset="0"/>
              </a:rPr>
              <a:t> </a:t>
            </a:r>
            <a:r>
              <a:rPr lang="ru-RU" sz="4000" dirty="0">
                <a:solidFill>
                  <a:schemeClr val="accent4"/>
                </a:solidFill>
                <a:latin typeface="Arial" charset="0"/>
              </a:rPr>
              <a:t>  </a:t>
            </a:r>
            <a:r>
              <a:rPr lang="ru-RU" sz="4000" b="1" dirty="0">
                <a:solidFill>
                  <a:schemeClr val="accent4"/>
                </a:solidFill>
                <a:latin typeface="Arial" charset="0"/>
              </a:rPr>
              <a:t>ВСЕГДА!       </a:t>
            </a:r>
            <a:r>
              <a:rPr lang="ru-RU" sz="4000" b="1" dirty="0">
                <a:solidFill>
                  <a:schemeClr val="accent4"/>
                </a:solidFill>
                <a:latin typeface="Arial" charset="0"/>
                <a:sym typeface="Symbol" pitchFamily="18" charset="2"/>
              </a:rPr>
              <a:t></a:t>
            </a:r>
            <a:r>
              <a:rPr lang="en-US" sz="4000" b="1" dirty="0">
                <a:solidFill>
                  <a:schemeClr val="accent4"/>
                </a:solidFill>
                <a:latin typeface="Arial" charset="0"/>
              </a:rPr>
              <a:t> </a:t>
            </a:r>
            <a:r>
              <a:rPr lang="en-US" sz="4000" b="1" dirty="0">
                <a:solidFill>
                  <a:schemeClr val="accent4"/>
                </a:solidFill>
                <a:latin typeface="Arial" charset="0"/>
                <a:sym typeface="Symbol" pitchFamily="18" charset="2"/>
              </a:rPr>
              <a:t></a:t>
            </a:r>
            <a:r>
              <a:rPr lang="ru-RU" sz="4000" b="1" dirty="0">
                <a:solidFill>
                  <a:schemeClr val="accent4"/>
                </a:solidFill>
                <a:latin typeface="Arial" charset="0"/>
              </a:rPr>
              <a:t>00%</a:t>
            </a:r>
            <a:endParaRPr lang="ru-RU" sz="40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 animBg="1"/>
      <p:bldP spid="11270" grpId="0" animBg="1"/>
      <p:bldP spid="11271" grpId="0" animBg="1"/>
      <p:bldP spid="1127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857250" y="214313"/>
            <a:ext cx="7429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Calibri" pitchFamily="34" charset="0"/>
              </a:rPr>
              <a:t>Экологические проблемы</a:t>
            </a:r>
          </a:p>
        </p:txBody>
      </p:sp>
      <p:pic>
        <p:nvPicPr>
          <p:cNvPr id="7" name="Picture 4" descr="http://im5-tub.yandex.net/i?id=99608416&amp;tov=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1571625"/>
            <a:ext cx="42068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im6-tub.yandex.net/i?id=76023268&amp;tov=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500188"/>
            <a:ext cx="4214812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http://im5-tub.yandex.net/i?id=2824320&amp;tov=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1500188"/>
            <a:ext cx="4656137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http://im2-tub.yandex.net/i?id=71422699&amp;tov=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75" y="1571625"/>
            <a:ext cx="51085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http://im3-tub.yandex.net/i?id=24595595&amp;tov=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75" y="1571625"/>
            <a:ext cx="494347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http://im0-tub.yandex.net/i?id=47481161&amp;tov=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313" y="1428750"/>
            <a:ext cx="4786312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8001000" cy="11795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Применение тепловых машин</a:t>
            </a:r>
            <a:br>
              <a:rPr lang="ru-RU" sz="28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 проблемы охраны окружающей среды</a:t>
            </a:r>
            <a:r>
              <a:rPr lang="ru-RU" sz="3400" dirty="0" smtClean="0">
                <a:solidFill>
                  <a:schemeClr val="accent4"/>
                </a:solidFill>
              </a:rPr>
              <a:t> 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23850" y="1773238"/>
            <a:ext cx="8588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342900" algn="l"/>
              </a:tabLst>
              <a:defRPr/>
            </a:pPr>
            <a:r>
              <a:rPr lang="ru-RU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 сжигании топлива в тепловых машинах требуется большое количество кислорода. На сгорание разнообразного топлива расходуется от 10 до 25% кислорода, производимого зелёными растениями.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50825" y="2860675"/>
            <a:ext cx="856932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342900" algn="l"/>
              </a:tabLst>
              <a:defRPr/>
            </a:pPr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Тепловые машины не только сжигают кислород, но и выбрасывают в атмосферу эквивалентные количества двуокиси углерода (углекислого газа). Сгорание топлива в топках промышленных предприятий и тепловых электростанций почти никогда не бывает полным, поэтому происходит загрязнение воздуха золой, хлопьями сажи. Сейчас во всём мире обычные энергетические установки выбрасывают в атмосферу ежегодно 200 – 250 млн. т золы и около 60 млн. т диоксида серы.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23850" y="5516563"/>
            <a:ext cx="86407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342900" algn="l"/>
              </a:tabLst>
              <a:defRPr/>
            </a:pPr>
            <a:r>
              <a:rPr lang="ru-RU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Кроме промышленности воздух загрязняет и транспорт, прежде всего автомобильный (жители больших городов задыхаются от выхлопных газов автомобильных двигателей).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3-tub.yandex.net/i?id=47186171&amp;tov=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3" y="2000250"/>
            <a:ext cx="2643187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http://im5-tub.yandex.net/i?id=20415063&amp;tov=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2000250"/>
            <a:ext cx="3114675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http://im3-tub.yandex.net/i?id=37143257&amp;tov=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1928813"/>
            <a:ext cx="35321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0" descr="http://im3-tub.yandex.net/i?id=3554093&amp;tov=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3" y="1928813"/>
            <a:ext cx="2714625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http://im2-tub.yandex.net/i?id=24568463&amp;tov=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63" y="1785938"/>
            <a:ext cx="43037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11"/>
          <p:cNvSpPr txBox="1">
            <a:spLocks noChangeArrowheads="1"/>
          </p:cNvSpPr>
          <p:nvPr/>
        </p:nvSpPr>
        <p:spPr bwMode="auto">
          <a:xfrm>
            <a:off x="928688" y="428625"/>
            <a:ext cx="7286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accent4"/>
                </a:solidFill>
                <a:latin typeface="Calibri" pitchFamily="34" charset="0"/>
              </a:rPr>
              <a:t>Решение экологической проблемы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Задача на применение 1 закона термодинамики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закрытом баллоне находится газ. При охлаждении его внутренняя энергия уменьшилась на 500 кДж. Какое количество теплоты отдал газ? Совершил ли он работу?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Газ находится в закрытом баллоне, следовательно, объем газа не изменяется. Данный процесс является изохорным охлаждением. Работа газа равна 0, т.к. изменение объема равно 0.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-500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кДж. (знак «-» показывает, что газ отдает тепло).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609600"/>
            <a:ext cx="7686700" cy="117632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2D050"/>
                </a:solidFill>
              </a:rPr>
              <a:t>             Задача на расчет КПД теплового двигателя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>
          <a:xfrm>
            <a:off x="428625" y="1857375"/>
            <a:ext cx="8258175" cy="1214438"/>
          </a:xfrm>
        </p:spPr>
        <p:txBody>
          <a:bodyPr/>
          <a:lstStyle/>
          <a:p>
            <a:pPr marL="73025" eaLnBrk="1" hangingPunct="1"/>
            <a:r>
              <a:rPr lang="ru-RU" sz="2400" dirty="0" smtClean="0"/>
              <a:t>Механическая лопата, приводимая в движение мотором мощностью 5 кВт, поднимает 180 тонн песку на высоту 6 м в течение часа. Каков КПД установки?</a:t>
            </a:r>
          </a:p>
          <a:p>
            <a:pPr marL="73025" eaLnBrk="1" hangingPunct="1"/>
            <a:endParaRPr lang="ru-RU" sz="2400" dirty="0" smtClean="0"/>
          </a:p>
        </p:txBody>
      </p:sp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2286000" y="2828925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642910" y="3214686"/>
            <a:ext cx="178593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u="sng" dirty="0">
                <a:latin typeface="Times New Roman" pitchFamily="18" charset="0"/>
              </a:rPr>
              <a:t>Дано:                                    </a:t>
            </a:r>
          </a:p>
          <a:p>
            <a:r>
              <a:rPr lang="ru-RU" sz="2400" dirty="0">
                <a:latin typeface="Times New Roman" pitchFamily="18" charset="0"/>
              </a:rPr>
              <a:t>Р = 5 кВт.</a:t>
            </a:r>
          </a:p>
          <a:p>
            <a:r>
              <a:rPr lang="en-US" sz="2400" dirty="0">
                <a:latin typeface="Book Antiqua" pitchFamily="18" charset="0"/>
              </a:rPr>
              <a:t>m = 180 </a:t>
            </a:r>
            <a:r>
              <a:rPr lang="ru-RU" sz="2400" dirty="0">
                <a:latin typeface="Times New Roman" pitchFamily="18" charset="0"/>
              </a:rPr>
              <a:t>т.</a:t>
            </a:r>
          </a:p>
          <a:p>
            <a:r>
              <a:rPr lang="en-US" sz="2400" dirty="0">
                <a:latin typeface="Book Antiqua" pitchFamily="18" charset="0"/>
              </a:rPr>
              <a:t>h = 6</a:t>
            </a:r>
            <a:r>
              <a:rPr lang="ru-RU" sz="2400" dirty="0">
                <a:latin typeface="Times New Roman" pitchFamily="18" charset="0"/>
              </a:rPr>
              <a:t> м.</a:t>
            </a:r>
          </a:p>
          <a:p>
            <a:r>
              <a:rPr lang="en-US" sz="2400" dirty="0">
                <a:latin typeface="Book Antiqua" pitchFamily="18" charset="0"/>
              </a:rPr>
              <a:t>t = 1</a:t>
            </a:r>
            <a:r>
              <a:rPr lang="ru-RU" sz="2400" dirty="0">
                <a:latin typeface="Times New Roman" pitchFamily="18" charset="0"/>
              </a:rPr>
              <a:t> ч.</a:t>
            </a:r>
          </a:p>
          <a:p>
            <a:r>
              <a:rPr lang="ru-RU" sz="2400" u="sng" dirty="0">
                <a:latin typeface="Times New Roman" pitchFamily="18" charset="0"/>
              </a:rPr>
              <a:t>Найти</a:t>
            </a:r>
            <a:r>
              <a:rPr lang="ru-RU" sz="2400" dirty="0">
                <a:latin typeface="Times New Roman" pitchFamily="18" charset="0"/>
              </a:rPr>
              <a:t>:</a:t>
            </a:r>
          </a:p>
          <a:p>
            <a:r>
              <a:rPr lang="ru-RU" sz="2400" dirty="0">
                <a:latin typeface="Times New Roman" pitchFamily="18" charset="0"/>
              </a:rPr>
              <a:t>КПД - ?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3143250" y="3286125"/>
            <a:ext cx="4929188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u="sng" dirty="0">
                <a:latin typeface="Times New Roman" pitchFamily="18" charset="0"/>
              </a:rPr>
              <a:t>Решение:</a:t>
            </a:r>
          </a:p>
          <a:p>
            <a:r>
              <a:rPr lang="ru-RU" sz="2400" dirty="0">
                <a:latin typeface="Times New Roman" pitchFamily="18" charset="0"/>
              </a:rPr>
              <a:t>КПД = А полезная </a:t>
            </a:r>
            <a:r>
              <a:rPr lang="ru-RU" sz="2400" dirty="0">
                <a:latin typeface="Calibri" pitchFamily="34" charset="0"/>
              </a:rPr>
              <a:t>⁄ </a:t>
            </a:r>
            <a:r>
              <a:rPr lang="ru-RU" sz="2400" dirty="0">
                <a:latin typeface="Times New Roman" pitchFamily="18" charset="0"/>
              </a:rPr>
              <a:t>А полная</a:t>
            </a:r>
          </a:p>
          <a:p>
            <a:r>
              <a:rPr lang="ru-RU" sz="2400" dirty="0">
                <a:latin typeface="Times New Roman" pitchFamily="18" charset="0"/>
              </a:rPr>
              <a:t>А полезная = </a:t>
            </a:r>
            <a:r>
              <a:rPr lang="en-US" sz="2400" dirty="0" err="1">
                <a:latin typeface="Book Antiqua" pitchFamily="18" charset="0"/>
              </a:rPr>
              <a:t>mgh</a:t>
            </a:r>
            <a:endParaRPr lang="en-US" sz="2400" dirty="0">
              <a:latin typeface="Book Antiqua" pitchFamily="18" charset="0"/>
            </a:endParaRPr>
          </a:p>
          <a:p>
            <a:r>
              <a:rPr lang="en-US" sz="2400" dirty="0">
                <a:latin typeface="Book Antiqua" pitchFamily="18" charset="0"/>
              </a:rPr>
              <a:t>A</a:t>
            </a:r>
            <a:r>
              <a:rPr lang="ru-RU" sz="2400" dirty="0">
                <a:latin typeface="Times New Roman" pitchFamily="18" charset="0"/>
              </a:rPr>
              <a:t> полная = </a:t>
            </a:r>
            <a:r>
              <a:rPr lang="en-US" sz="2400" dirty="0">
                <a:latin typeface="Book Antiqua" pitchFamily="18" charset="0"/>
              </a:rPr>
              <a:t>Pt</a:t>
            </a:r>
          </a:p>
          <a:p>
            <a:r>
              <a:rPr lang="ru-RU" sz="2400" dirty="0">
                <a:latin typeface="Times New Roman" pitchFamily="18" charset="0"/>
              </a:rPr>
              <a:t>КПД = А полезная </a:t>
            </a:r>
            <a:r>
              <a:rPr lang="ru-RU" sz="2400" dirty="0">
                <a:latin typeface="Calibri" pitchFamily="34" charset="0"/>
              </a:rPr>
              <a:t>⁄ </a:t>
            </a:r>
            <a:r>
              <a:rPr lang="ru-RU" sz="2400" dirty="0">
                <a:latin typeface="Times New Roman" pitchFamily="18" charset="0"/>
              </a:rPr>
              <a:t>А полная</a:t>
            </a:r>
            <a:r>
              <a:rPr lang="en-US" sz="2400" dirty="0">
                <a:latin typeface="Book Antiqua" pitchFamily="18" charset="0"/>
              </a:rPr>
              <a:t> = </a:t>
            </a:r>
            <a:r>
              <a:rPr lang="en-US" sz="2400" dirty="0" err="1">
                <a:latin typeface="Book Antiqua" pitchFamily="18" charset="0"/>
              </a:rPr>
              <a:t>mgh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>
                <a:latin typeface="Calibri" pitchFamily="34" charset="0"/>
              </a:rPr>
              <a:t>⁄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Pt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КПД =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mgh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⁄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Pt = 180000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·9,8·6 ⁄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5000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·3600 = 0,59 = 59%</a:t>
            </a:r>
            <a:r>
              <a:rPr lang="en-US" sz="2400" dirty="0">
                <a:latin typeface="Book Antiqua" pitchFamily="18" charset="0"/>
              </a:rPr>
              <a:t>  </a:t>
            </a:r>
            <a:endParaRPr lang="ru-RU" sz="2400" dirty="0">
              <a:latin typeface="Times New Roman" pitchFamily="18" charset="0"/>
            </a:endParaRPr>
          </a:p>
          <a:p>
            <a:endParaRPr lang="en-US" sz="2400" dirty="0">
              <a:latin typeface="Book Antiqua" pitchFamily="18" charset="0"/>
            </a:endParaRPr>
          </a:p>
          <a:p>
            <a:endParaRPr lang="en-US" sz="2400" dirty="0">
              <a:solidFill>
                <a:schemeClr val="bg1"/>
              </a:solidFill>
              <a:latin typeface="Book Antiqua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  <a:p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  </a:t>
            </a:r>
            <a:endParaRPr lang="ru-RU" sz="24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9463" name="TextBox 8"/>
          <p:cNvSpPr txBox="1">
            <a:spLocks noChangeArrowheads="1"/>
          </p:cNvSpPr>
          <p:nvPr/>
        </p:nvSpPr>
        <p:spPr bwMode="auto">
          <a:xfrm>
            <a:off x="3143240" y="6215082"/>
            <a:ext cx="30003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</a:rPr>
              <a:t>Ответ : КПД = 59%</a:t>
            </a: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Листок самоконтроля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213" y="1352550"/>
            <a:ext cx="7386637" cy="4497388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1800" b="1" dirty="0" smtClean="0"/>
              <a:t>1. Какие устройства относятся к тепловым двигателям: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  а) превращающие тепловую энергию в потенциальную;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 б) электрическую энергию в   тепловую;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в) внутреннюю энергию в механическую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33363" y="2459038"/>
            <a:ext cx="6850062" cy="33855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 b="1" dirty="0" smtClean="0"/>
          </a:p>
          <a:p>
            <a:endParaRPr lang="ru-RU" b="1" dirty="0" smtClean="0"/>
          </a:p>
          <a:p>
            <a:r>
              <a:rPr lang="ru-RU" b="1" dirty="0" smtClean="0"/>
              <a:t>2.Какой </a:t>
            </a:r>
            <a:r>
              <a:rPr lang="ru-RU" b="1" dirty="0"/>
              <a:t>элемент теплового двигателя совершает работу:</a:t>
            </a:r>
          </a:p>
          <a:p>
            <a:r>
              <a:rPr lang="ru-RU" dirty="0"/>
              <a:t>        а) холодильник;</a:t>
            </a:r>
          </a:p>
          <a:p>
            <a:r>
              <a:rPr lang="ru-RU" dirty="0"/>
              <a:t>        б) газ или пар;</a:t>
            </a:r>
          </a:p>
          <a:p>
            <a:r>
              <a:rPr lang="ru-RU" dirty="0"/>
              <a:t>        в) нагреватель</a:t>
            </a:r>
            <a:r>
              <a:rPr lang="ru-RU" dirty="0" smtClean="0"/>
              <a:t>;</a:t>
            </a:r>
          </a:p>
          <a:p>
            <a:endParaRPr lang="ru-RU" b="1" dirty="0"/>
          </a:p>
          <a:p>
            <a:r>
              <a:rPr lang="ru-RU" b="1" dirty="0"/>
              <a:t>3. Какие </a:t>
            </a:r>
            <a:r>
              <a:rPr lang="ru-RU" b="1" dirty="0" smtClean="0"/>
              <a:t>2 условия </a:t>
            </a:r>
            <a:r>
              <a:rPr lang="ru-RU" b="1" dirty="0"/>
              <a:t>необходимы для </a:t>
            </a:r>
            <a:r>
              <a:rPr lang="ru-RU" b="1" dirty="0" smtClean="0"/>
              <a:t> </a:t>
            </a:r>
            <a:r>
              <a:rPr lang="ru-RU" b="1" dirty="0"/>
              <a:t>получения механической работы в тепловом двигателе: </a:t>
            </a:r>
          </a:p>
          <a:p>
            <a:r>
              <a:rPr lang="ru-RU" b="1" dirty="0"/>
              <a:t>       </a:t>
            </a:r>
            <a:r>
              <a:rPr lang="ru-RU" dirty="0"/>
              <a:t>а) наличие нагревателя и холодильника;</a:t>
            </a:r>
          </a:p>
          <a:p>
            <a:r>
              <a:rPr lang="ru-RU" dirty="0"/>
              <a:t>       б)  наличие рабочего тела и холодильника;</a:t>
            </a:r>
          </a:p>
          <a:p>
            <a:r>
              <a:rPr lang="ru-RU" dirty="0"/>
              <a:t>       в) наличие нагревателя и рабочего тела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Листок самоконтроля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7663" y="1214422"/>
            <a:ext cx="7070725" cy="4765691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ru-RU" sz="1800" b="1" dirty="0" smtClean="0"/>
              <a:t>4.</a:t>
            </a:r>
            <a:r>
              <a:rPr lang="ru-RU" sz="1800" dirty="0" smtClean="0"/>
              <a:t> </a:t>
            </a:r>
            <a:r>
              <a:rPr lang="ru-RU" sz="1800" b="1" dirty="0" smtClean="0"/>
              <a:t>КПД теплового двигателя всегда :</a:t>
            </a:r>
          </a:p>
          <a:p>
            <a:pPr eaLnBrk="1" hangingPunct="1">
              <a:buFontTx/>
              <a:buNone/>
            </a:pPr>
            <a:r>
              <a:rPr lang="ru-RU" sz="1800" b="1" dirty="0" smtClean="0"/>
              <a:t>       </a:t>
            </a:r>
            <a:r>
              <a:rPr lang="ru-RU" sz="1800" dirty="0" smtClean="0"/>
              <a:t>а) больше1;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 б) равен 1;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       в) меньше 1.</a:t>
            </a:r>
          </a:p>
          <a:p>
            <a:pPr eaLnBrk="1" hangingPunct="1">
              <a:buFontTx/>
              <a:buNone/>
            </a:pPr>
            <a:endParaRPr lang="ru-RU" sz="1800" b="1" dirty="0" smtClean="0"/>
          </a:p>
          <a:p>
            <a:pPr eaLnBrk="1" hangingPunct="1">
              <a:buFontTx/>
              <a:buNone/>
            </a:pPr>
            <a:r>
              <a:rPr lang="ru-RU" sz="1800" b="1" dirty="0" smtClean="0"/>
              <a:t>5. Какие из устройств можно отнести к тепловым двигателям?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а) утюг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б) паровая турбина</a:t>
            </a:r>
          </a:p>
          <a:p>
            <a:pPr eaLnBrk="1" hangingPunct="1">
              <a:buFontTx/>
              <a:buNone/>
            </a:pPr>
            <a:r>
              <a:rPr lang="ru-RU" sz="1800" dirty="0" smtClean="0"/>
              <a:t>в) ружье</a:t>
            </a:r>
          </a:p>
          <a:p>
            <a:pPr marL="425196" indent="-342900" eaLnBrk="1" hangingPunct="1">
              <a:buNone/>
            </a:pPr>
            <a:endParaRPr lang="ru-RU" sz="1800" b="1" dirty="0" smtClean="0"/>
          </a:p>
          <a:p>
            <a:pPr marL="425196" indent="-342900" eaLnBrk="1" hangingPunct="1">
              <a:buNone/>
            </a:pPr>
            <a:r>
              <a:rPr lang="en-US" sz="1800" b="1" dirty="0" smtClean="0"/>
              <a:t>6. </a:t>
            </a:r>
            <a:r>
              <a:rPr lang="ru-RU" sz="1800" b="1" dirty="0" smtClean="0"/>
              <a:t>Применение 1 закона термодинамики к изотермическому процессу:</a:t>
            </a:r>
          </a:p>
          <a:p>
            <a:pPr marL="425196" indent="-342900" eaLnBrk="1" hangingPunct="1">
              <a:buNone/>
            </a:pPr>
            <a:r>
              <a:rPr lang="ru-RU" sz="1800" b="1" dirty="0" smtClean="0"/>
              <a:t>А</a:t>
            </a:r>
            <a:r>
              <a:rPr lang="ru-RU" sz="1800" dirty="0" smtClean="0"/>
              <a:t>) </a:t>
            </a:r>
            <a:r>
              <a:rPr lang="en-US" sz="1800" dirty="0" smtClean="0"/>
              <a:t>Q=A</a:t>
            </a:r>
            <a:endParaRPr lang="ru-RU" sz="1800" dirty="0" smtClean="0"/>
          </a:p>
          <a:p>
            <a:pPr marL="425196" indent="-342900" eaLnBrk="1" hangingPunct="1">
              <a:buNone/>
            </a:pPr>
            <a:r>
              <a:rPr lang="ru-RU" sz="1800" dirty="0" smtClean="0"/>
              <a:t>Б)</a:t>
            </a:r>
            <a:r>
              <a:rPr lang="en-US" sz="1800" dirty="0" smtClean="0"/>
              <a:t>Q=</a:t>
            </a:r>
            <a:r>
              <a:rPr lang="en-US" sz="1800" dirty="0" err="1" smtClean="0"/>
              <a:t>A+pV</a:t>
            </a:r>
            <a:endParaRPr lang="ru-RU" sz="1800" dirty="0" smtClean="0"/>
          </a:p>
          <a:p>
            <a:pPr marL="425196" indent="-342900" eaLnBrk="1" hangingPunct="1">
              <a:buNone/>
            </a:pPr>
            <a:r>
              <a:rPr lang="ru-RU" sz="1800" dirty="0" smtClean="0"/>
              <a:t>В)</a:t>
            </a:r>
            <a:r>
              <a:rPr lang="en-US" sz="1800" dirty="0" smtClean="0"/>
              <a:t>A=</a:t>
            </a:r>
            <a:r>
              <a:rPr lang="en-US" sz="1800" dirty="0" err="1" smtClean="0"/>
              <a:t>pV</a:t>
            </a:r>
            <a:endParaRPr lang="ru-RU" sz="1800" dirty="0" smtClean="0"/>
          </a:p>
          <a:p>
            <a:pPr eaLnBrk="1" hangingPunct="1">
              <a:buFontTx/>
              <a:buNone/>
            </a:pPr>
            <a:endParaRPr lang="ru-RU" sz="1800" b="1" dirty="0" smtClean="0"/>
          </a:p>
          <a:p>
            <a:pPr eaLnBrk="1" hangingPunct="1">
              <a:buFontTx/>
              <a:buNone/>
            </a:pPr>
            <a:endParaRPr lang="ru-RU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7682" y="1714488"/>
            <a:ext cx="8396318" cy="4000528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Закон сохранения и превращения энергии при тепловых процессах носит название</a:t>
            </a:r>
            <a:b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Первого закона термодинамики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b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Количество теплоты, переданное системе, идет на изменение её внутренней энергии и на совершение системой работы над внешними телами</a:t>
            </a:r>
            <a: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5857892"/>
            <a:ext cx="2786082" cy="823930"/>
          </a:xfrm>
        </p:spPr>
        <p:txBody>
          <a:bodyPr>
            <a:normAutofit fontScale="92500"/>
          </a:bodyPr>
          <a:lstStyle/>
          <a:p>
            <a:r>
              <a:rPr lang="en-US" sz="4400" b="1" dirty="0" smtClean="0"/>
              <a:t>Q</a:t>
            </a:r>
            <a:r>
              <a:rPr lang="ru-RU" sz="4400" b="1" dirty="0" smtClean="0"/>
              <a:t>=</a:t>
            </a:r>
            <a:r>
              <a:rPr lang="ru-RU" sz="4400" b="1" dirty="0" smtClean="0">
                <a:cs typeface="Arial" charset="0"/>
              </a:rPr>
              <a:t> ∆</a:t>
            </a:r>
            <a:r>
              <a:rPr lang="en-US" sz="4400" b="1" dirty="0" smtClean="0">
                <a:cs typeface="Arial" charset="0"/>
              </a:rPr>
              <a:t>U </a:t>
            </a:r>
            <a:r>
              <a:rPr lang="ru-RU" sz="4400" b="1" dirty="0" smtClean="0">
                <a:cs typeface="Arial" charset="0"/>
              </a:rPr>
              <a:t>+</a:t>
            </a:r>
            <a:r>
              <a:rPr lang="en-US" sz="4400" b="1" dirty="0" smtClean="0"/>
              <a:t> A 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42852"/>
            <a:ext cx="80259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 закон термодинамики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Листок самоконтроля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1538" y="1214422"/>
            <a:ext cx="76438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7.</a:t>
            </a:r>
            <a:r>
              <a:rPr lang="ru-RU" b="1" dirty="0" smtClean="0"/>
              <a:t>Второй закон термодинамики говорит  о:</a:t>
            </a:r>
          </a:p>
          <a:p>
            <a:r>
              <a:rPr lang="ru-RU" dirty="0" smtClean="0"/>
              <a:t>А) об обратимости тепловых процессов</a:t>
            </a:r>
          </a:p>
          <a:p>
            <a:r>
              <a:rPr lang="ru-RU" dirty="0" smtClean="0"/>
              <a:t>Б) о необратимости тепловых процессах</a:t>
            </a:r>
          </a:p>
          <a:p>
            <a:r>
              <a:rPr lang="ru-RU" dirty="0" smtClean="0"/>
              <a:t>В)о законе сохранения энергии</a:t>
            </a:r>
          </a:p>
          <a:p>
            <a:r>
              <a:rPr lang="ru-RU" b="1" dirty="0" smtClean="0"/>
              <a:t>8.  Какой тепловой процесс изменения состояния газа происходит без теплообмена?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A)</a:t>
            </a:r>
            <a:r>
              <a:rPr lang="ru-RU" dirty="0" smtClean="0"/>
              <a:t>изобарный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б)</a:t>
            </a:r>
            <a:r>
              <a:rPr lang="ru-RU" dirty="0" smtClean="0"/>
              <a:t>адиабатный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в)</a:t>
            </a:r>
            <a:r>
              <a:rPr lang="ru-RU" dirty="0" smtClean="0"/>
              <a:t>изохорный</a:t>
            </a:r>
          </a:p>
          <a:p>
            <a:r>
              <a:rPr lang="ru-RU" b="1" dirty="0" smtClean="0"/>
              <a:t>9.Изобарный процесс-процесс, происходящий…</a:t>
            </a:r>
          </a:p>
          <a:p>
            <a:r>
              <a:rPr lang="ru-RU" dirty="0" smtClean="0"/>
              <a:t>А)  без теплообмена с окружающей средой</a:t>
            </a:r>
          </a:p>
          <a:p>
            <a:r>
              <a:rPr lang="ru-RU" dirty="0" smtClean="0"/>
              <a:t>Б)при постоянной температуре</a:t>
            </a:r>
          </a:p>
          <a:p>
            <a:r>
              <a:rPr lang="ru-RU" dirty="0" smtClean="0"/>
              <a:t>В) при постоянном давлении</a:t>
            </a:r>
          </a:p>
          <a:p>
            <a:r>
              <a:rPr lang="ru-RU" b="1" dirty="0" smtClean="0"/>
              <a:t>10. КПД теплового двигателя равно 20%. Что это значит?</a:t>
            </a:r>
          </a:p>
          <a:p>
            <a:r>
              <a:rPr lang="ru-RU" dirty="0" smtClean="0"/>
              <a:t>А)только  20% полезной работы от полной энергии топлива</a:t>
            </a:r>
          </a:p>
          <a:p>
            <a:r>
              <a:rPr lang="ru-RU" dirty="0" smtClean="0"/>
              <a:t>Б)80% полезной работы от полной энергии топлива</a:t>
            </a:r>
          </a:p>
          <a:p>
            <a:r>
              <a:rPr lang="ru-RU" dirty="0" smtClean="0"/>
              <a:t>В)сгорает  всего 20% топлива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14290"/>
            <a:ext cx="7406640" cy="2428892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Шкала оценивания:</a:t>
            </a:r>
            <a:br>
              <a:rPr lang="ru-RU" sz="2000" dirty="0" smtClean="0"/>
            </a:br>
            <a:r>
              <a:rPr lang="ru-RU" sz="2000" dirty="0" smtClean="0"/>
              <a:t>от 9 – 10  верных ответов , оценка «5»</a:t>
            </a:r>
            <a:br>
              <a:rPr lang="ru-RU" sz="2000" dirty="0" smtClean="0"/>
            </a:br>
            <a:r>
              <a:rPr lang="ru-RU" sz="2000" dirty="0" smtClean="0"/>
              <a:t>от 7 –8  верных ответов , оценка «4»</a:t>
            </a:r>
            <a:br>
              <a:rPr lang="ru-RU" sz="2000" dirty="0" smtClean="0"/>
            </a:br>
            <a:r>
              <a:rPr lang="ru-RU" sz="2000" dirty="0" smtClean="0"/>
              <a:t>от 5 –6  верных ответов , оценка «3»</a:t>
            </a:r>
            <a:br>
              <a:rPr lang="ru-RU" sz="2000" dirty="0" smtClean="0"/>
            </a:br>
            <a:r>
              <a:rPr lang="ru-RU" sz="2000" dirty="0" smtClean="0"/>
              <a:t>от 1 – 4  верных ответов , оценка «2»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071678"/>
            <a:ext cx="7406640" cy="421484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Ответы:</a:t>
            </a:r>
          </a:p>
          <a:p>
            <a:r>
              <a:rPr lang="ru-RU" dirty="0" smtClean="0"/>
              <a:t>1-в</a:t>
            </a:r>
          </a:p>
          <a:p>
            <a:r>
              <a:rPr lang="ru-RU" dirty="0" smtClean="0"/>
              <a:t>2-б</a:t>
            </a:r>
          </a:p>
          <a:p>
            <a:r>
              <a:rPr lang="ru-RU" dirty="0" smtClean="0"/>
              <a:t>3-в</a:t>
            </a:r>
          </a:p>
          <a:p>
            <a:r>
              <a:rPr lang="ru-RU" dirty="0" smtClean="0"/>
              <a:t>4-в</a:t>
            </a:r>
          </a:p>
          <a:p>
            <a:r>
              <a:rPr lang="ru-RU" dirty="0" smtClean="0"/>
              <a:t>5-б</a:t>
            </a:r>
          </a:p>
          <a:p>
            <a:r>
              <a:rPr lang="ru-RU" dirty="0" smtClean="0"/>
              <a:t>6-а</a:t>
            </a:r>
          </a:p>
          <a:p>
            <a:r>
              <a:rPr lang="ru-RU" dirty="0" smtClean="0"/>
              <a:t>7-б</a:t>
            </a:r>
          </a:p>
          <a:p>
            <a:r>
              <a:rPr lang="ru-RU" dirty="0" smtClean="0"/>
              <a:t>8-б</a:t>
            </a:r>
          </a:p>
          <a:p>
            <a:r>
              <a:rPr lang="ru-RU" dirty="0" smtClean="0"/>
              <a:t>9-в</a:t>
            </a:r>
          </a:p>
          <a:p>
            <a:r>
              <a:rPr lang="ru-RU" dirty="0" smtClean="0"/>
              <a:t>10-а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газа при расширении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http://files.school-collection.edu.ru/dlrstore/669b7980-e921-11dc-95ff-0800200c9a66/2_8.swf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471" name="Group 463"/>
          <p:cNvGraphicFramePr>
            <a:graphicFrameLocks noGrp="1"/>
          </p:cNvGraphicFramePr>
          <p:nvPr>
            <p:ph sz="half" idx="2"/>
          </p:nvPr>
        </p:nvGraphicFramePr>
        <p:xfrm>
          <a:off x="214281" y="714356"/>
          <a:ext cx="8786877" cy="5996959"/>
        </p:xfrm>
        <a:graphic>
          <a:graphicData uri="http://schemas.openxmlformats.org/drawingml/2006/table">
            <a:tbl>
              <a:tblPr/>
              <a:tblGrid>
                <a:gridCol w="1098360"/>
                <a:gridCol w="1098360"/>
                <a:gridCol w="1098360"/>
                <a:gridCol w="1098360"/>
                <a:gridCol w="1098360"/>
                <a:gridCol w="3295077"/>
              </a:tblGrid>
              <a:tr h="8800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Изопроцесс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,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Постоянная величина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Математичес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кая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запись закона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Графики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изопроцессов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Первый закон термодинамики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∆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 = A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+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Q  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или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Q =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∆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 + A′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2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Изо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термический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 =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const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const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, ∆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=0, значит  и  ∆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=0, тогда  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= 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Газ совершает работу за счёт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переданного ему количества теплоты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25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Изо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барный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 = const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температура увеличивается ∆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&gt;0, внутренняя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энергия увеличивается ∆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&gt;0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= ∆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+ 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′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Газ совершает работу при постоянном давлении и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изменяет свою внутреннюю энергию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77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Изо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хорный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 = const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Газ нагревают  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&gt;0, внутренняя энергия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увеличивается ∆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&gt;0, но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∆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=0 (объём не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изменяется) и значит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А=0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∆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 = Q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Количество теплоты, подводимое газу, идёт на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изменение внутренней энергии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37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Адиабатный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 = 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Q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=0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Система не обменивается теплом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 окружающей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средой 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∆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U</a:t>
                      </a: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= 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Изменение внутренней энергии происходит за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счёт совершения работы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3024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667000"/>
            <a:ext cx="838200" cy="660400"/>
          </a:xfrm>
          <a:prstGeom prst="rect">
            <a:avLst/>
          </a:prstGeom>
          <a:noFill/>
        </p:spPr>
      </p:pic>
      <p:pic>
        <p:nvPicPr>
          <p:cNvPr id="43023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667000"/>
            <a:ext cx="914400" cy="669925"/>
          </a:xfrm>
          <a:prstGeom prst="rect">
            <a:avLst/>
          </a:prstGeom>
          <a:noFill/>
        </p:spPr>
      </p:pic>
      <p:pic>
        <p:nvPicPr>
          <p:cNvPr id="43022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2590800"/>
            <a:ext cx="838200" cy="750888"/>
          </a:xfrm>
          <a:prstGeom prst="rect">
            <a:avLst/>
          </a:prstGeom>
          <a:noFill/>
        </p:spPr>
      </p:pic>
      <p:pic>
        <p:nvPicPr>
          <p:cNvPr id="43020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90800" y="3505200"/>
            <a:ext cx="914400" cy="635000"/>
          </a:xfrm>
          <a:prstGeom prst="rect">
            <a:avLst/>
          </a:prstGeom>
          <a:noFill/>
        </p:spPr>
      </p:pic>
      <p:pic>
        <p:nvPicPr>
          <p:cNvPr id="43019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3505200"/>
            <a:ext cx="914400" cy="685800"/>
          </a:xfrm>
          <a:prstGeom prst="rect">
            <a:avLst/>
          </a:prstGeom>
          <a:noFill/>
        </p:spPr>
      </p:pic>
      <p:pic>
        <p:nvPicPr>
          <p:cNvPr id="43018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24400" y="3505200"/>
            <a:ext cx="838200" cy="620713"/>
          </a:xfrm>
          <a:prstGeom prst="rect">
            <a:avLst/>
          </a:prstGeom>
          <a:noFill/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90800" y="4648200"/>
            <a:ext cx="914400" cy="685800"/>
          </a:xfrm>
          <a:prstGeom prst="rect">
            <a:avLst/>
          </a:prstGeom>
          <a:noFill/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57600" y="4572000"/>
            <a:ext cx="914400" cy="711200"/>
          </a:xfrm>
          <a:prstGeom prst="rect">
            <a:avLst/>
          </a:prstGeom>
          <a:noFill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24400" y="4572000"/>
            <a:ext cx="885825" cy="666750"/>
          </a:xfrm>
          <a:prstGeom prst="rect">
            <a:avLst/>
          </a:prstGeom>
          <a:noFill/>
        </p:spPr>
      </p:pic>
      <p:sp>
        <p:nvSpPr>
          <p:cNvPr id="43038" name="Rectangle 30"/>
          <p:cNvSpPr>
            <a:spLocks noChangeArrowheads="1"/>
          </p:cNvSpPr>
          <p:nvPr/>
        </p:nvSpPr>
        <p:spPr bwMode="auto">
          <a:xfrm>
            <a:off x="-149225" y="463550"/>
            <a:ext cx="10318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3040" name="Rectangle 32"/>
          <p:cNvSpPr>
            <a:spLocks noChangeArrowheads="1"/>
          </p:cNvSpPr>
          <p:nvPr/>
        </p:nvSpPr>
        <p:spPr bwMode="auto">
          <a:xfrm>
            <a:off x="-149225" y="463550"/>
            <a:ext cx="12541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042" name="Rectangle 34"/>
          <p:cNvSpPr>
            <a:spLocks noChangeArrowheads="1"/>
          </p:cNvSpPr>
          <p:nvPr/>
        </p:nvSpPr>
        <p:spPr bwMode="auto">
          <a:xfrm>
            <a:off x="-149225" y="463550"/>
            <a:ext cx="12779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044" name="Rectangle 36"/>
          <p:cNvSpPr>
            <a:spLocks noChangeArrowheads="1"/>
          </p:cNvSpPr>
          <p:nvPr/>
        </p:nvSpPr>
        <p:spPr bwMode="auto">
          <a:xfrm>
            <a:off x="-149225" y="463550"/>
            <a:ext cx="11747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050" name="Rectangle 42"/>
          <p:cNvSpPr>
            <a:spLocks noChangeArrowheads="1"/>
          </p:cNvSpPr>
          <p:nvPr/>
        </p:nvSpPr>
        <p:spPr bwMode="auto">
          <a:xfrm>
            <a:off x="-149225" y="463550"/>
            <a:ext cx="10318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3052" name="Rectangle 44"/>
          <p:cNvSpPr>
            <a:spLocks noChangeArrowheads="1"/>
          </p:cNvSpPr>
          <p:nvPr/>
        </p:nvSpPr>
        <p:spPr bwMode="auto">
          <a:xfrm>
            <a:off x="-149225" y="463550"/>
            <a:ext cx="12541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054" name="Rectangle 46"/>
          <p:cNvSpPr>
            <a:spLocks noChangeArrowheads="1"/>
          </p:cNvSpPr>
          <p:nvPr/>
        </p:nvSpPr>
        <p:spPr bwMode="auto">
          <a:xfrm>
            <a:off x="-149225" y="463550"/>
            <a:ext cx="12779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056" name="Rectangle 48"/>
          <p:cNvSpPr>
            <a:spLocks noChangeArrowheads="1"/>
          </p:cNvSpPr>
          <p:nvPr/>
        </p:nvSpPr>
        <p:spPr bwMode="auto">
          <a:xfrm>
            <a:off x="-149225" y="463550"/>
            <a:ext cx="11747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062" name="Rectangle 54"/>
          <p:cNvSpPr>
            <a:spLocks noChangeArrowheads="1"/>
          </p:cNvSpPr>
          <p:nvPr/>
        </p:nvSpPr>
        <p:spPr bwMode="auto">
          <a:xfrm>
            <a:off x="-149225" y="463550"/>
            <a:ext cx="10318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3064" name="Rectangle 56"/>
          <p:cNvSpPr>
            <a:spLocks noChangeArrowheads="1"/>
          </p:cNvSpPr>
          <p:nvPr/>
        </p:nvSpPr>
        <p:spPr bwMode="auto">
          <a:xfrm>
            <a:off x="-149225" y="463550"/>
            <a:ext cx="12541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066" name="Rectangle 58"/>
          <p:cNvSpPr>
            <a:spLocks noChangeArrowheads="1"/>
          </p:cNvSpPr>
          <p:nvPr/>
        </p:nvSpPr>
        <p:spPr bwMode="auto">
          <a:xfrm>
            <a:off x="-149225" y="463550"/>
            <a:ext cx="12779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068" name="Rectangle 60"/>
          <p:cNvSpPr>
            <a:spLocks noChangeArrowheads="1"/>
          </p:cNvSpPr>
          <p:nvPr/>
        </p:nvSpPr>
        <p:spPr bwMode="auto">
          <a:xfrm>
            <a:off x="-149225" y="463550"/>
            <a:ext cx="11747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450" name="Rectangle 442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3449" name="Object 441"/>
          <p:cNvGraphicFramePr>
            <a:graphicFrameLocks noChangeAspect="1"/>
          </p:cNvGraphicFramePr>
          <p:nvPr/>
        </p:nvGraphicFramePr>
        <p:xfrm>
          <a:off x="1524000" y="2590800"/>
          <a:ext cx="828675" cy="200025"/>
        </p:xfrm>
        <a:graphic>
          <a:graphicData uri="http://schemas.openxmlformats.org/presentationml/2006/ole">
            <p:oleObj spid="_x0000_s2056" name="Формула" r:id="rId12" imgW="825500" imgH="203200" progId="Equation.3">
              <p:embed/>
            </p:oleObj>
          </a:graphicData>
        </a:graphic>
      </p:graphicFrame>
      <p:sp>
        <p:nvSpPr>
          <p:cNvPr id="43452" name="Rectangle 444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3451" name="Object 443"/>
          <p:cNvGraphicFramePr>
            <a:graphicFrameLocks noChangeAspect="1"/>
          </p:cNvGraphicFramePr>
          <p:nvPr/>
        </p:nvGraphicFramePr>
        <p:xfrm>
          <a:off x="1524000" y="3505200"/>
          <a:ext cx="676275" cy="390525"/>
        </p:xfrm>
        <a:graphic>
          <a:graphicData uri="http://schemas.openxmlformats.org/presentationml/2006/ole">
            <p:oleObj spid="_x0000_s2057" name="Формула" r:id="rId13" imgW="672808" imgH="393529" progId="Equation.3">
              <p:embed/>
            </p:oleObj>
          </a:graphicData>
        </a:graphic>
      </p:graphicFrame>
      <p:sp>
        <p:nvSpPr>
          <p:cNvPr id="43454" name="Rectangle 44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3453" name="Object 445"/>
          <p:cNvGraphicFramePr>
            <a:graphicFrameLocks noChangeAspect="1"/>
          </p:cNvGraphicFramePr>
          <p:nvPr/>
        </p:nvGraphicFramePr>
        <p:xfrm>
          <a:off x="1524000" y="4419600"/>
          <a:ext cx="657225" cy="390525"/>
        </p:xfrm>
        <a:graphic>
          <a:graphicData uri="http://schemas.openxmlformats.org/presentationml/2006/ole">
            <p:oleObj spid="_x0000_s2058" name="Формула" r:id="rId14" imgW="660113" imgH="393529" progId="Equation.3">
              <p:embed/>
            </p:oleObj>
          </a:graphicData>
        </a:graphic>
      </p:graphicFrame>
      <p:sp>
        <p:nvSpPr>
          <p:cNvPr id="32" name="Заголовок 3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4291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Применение 1 закона термодинамики к </a:t>
            </a:r>
            <a:r>
              <a:rPr lang="ru-RU" sz="2400" b="1" dirty="0" err="1" smtClean="0"/>
              <a:t>изопроцессам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Второй закон термодинамики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0700" dirty="0" smtClean="0"/>
              <a:t>Второй закон термодинамики указывает направление возможных энергетических</a:t>
            </a:r>
            <a:br>
              <a:rPr lang="ru-RU" sz="10700" dirty="0" smtClean="0"/>
            </a:br>
            <a:r>
              <a:rPr lang="ru-RU" sz="10700" dirty="0" smtClean="0"/>
              <a:t>превращений и тем самым выражает необратимость процессов в природе. </a:t>
            </a:r>
            <a:br>
              <a:rPr lang="ru-RU" sz="10700" dirty="0" smtClean="0"/>
            </a:br>
            <a:r>
              <a:rPr lang="ru-RU" sz="10700" dirty="0" smtClean="0"/>
              <a:t/>
            </a:r>
            <a:br>
              <a:rPr lang="ru-RU" sz="10700" dirty="0" smtClean="0"/>
            </a:br>
            <a:r>
              <a:rPr lang="ru-RU" sz="10700" dirty="0" smtClean="0"/>
              <a:t>	Невозможно перевести теплоту от более холодной системы к более горячей при отсутствии других одновременных изменений в обеих системах или в окружающих телах.</a:t>
            </a:r>
            <a:br>
              <a:rPr lang="ru-RU" sz="10700" dirty="0" smtClean="0"/>
            </a:br>
            <a:endParaRPr lang="ru-RU" sz="10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85818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/>
                </a:solidFill>
              </a:rPr>
              <a:t>Примеры необратимых процессов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142976" y="2143116"/>
            <a:ext cx="7715304" cy="2565090"/>
          </a:xfrm>
        </p:spPr>
        <p:txBody>
          <a:bodyPr/>
          <a:lstStyle/>
          <a:p>
            <a:pPr eaLnBrk="1" hangingPunct="1"/>
            <a:r>
              <a:rPr lang="ru-RU" dirty="0" smtClean="0"/>
              <a:t>Передача тепла от более нагретого тела к менее нагретому.</a:t>
            </a:r>
          </a:p>
          <a:p>
            <a:pPr eaLnBrk="1" hangingPunct="1"/>
            <a:r>
              <a:rPr lang="ru-RU" dirty="0" smtClean="0"/>
              <a:t>Колебания маятника.</a:t>
            </a:r>
          </a:p>
          <a:p>
            <a:pPr eaLnBrk="1" hangingPunct="1"/>
            <a:r>
              <a:rPr lang="ru-RU" dirty="0" smtClean="0"/>
              <a:t>Старение организмов.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68312" y="1357298"/>
            <a:ext cx="8032777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ru-RU" sz="2400" dirty="0" smtClean="0"/>
              <a:t>Развитие техники зависит от умения использовать громадные запасы внутренней энергии. Использовать эту энергию- это значит совершать за счет нее полезную работу. Рассмотрим источники, которые совершают работу за счет внутренней энергии. </a:t>
            </a:r>
          </a:p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ru-RU" sz="3200" b="1" dirty="0" smtClean="0">
                <a:solidFill>
                  <a:srgbClr val="FF0000"/>
                </a:solidFill>
              </a:rPr>
              <a:t>Машины</a:t>
            </a:r>
            <a:r>
              <a:rPr lang="ru-RU" sz="3200" b="1" dirty="0">
                <a:solidFill>
                  <a:srgbClr val="FF0000"/>
                </a:solidFill>
              </a:rPr>
              <a:t>, преобразующие внутреннюю  энергию топлива в механическую, называются тепловыми двигателями.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85728"/>
            <a:ext cx="7881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Тепловые двигатели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625" y="428625"/>
            <a:ext cx="8072438" cy="4597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Запасы внутренней энергии в земной коре и океанах можно считать практически неограниченными. Но располагать запасами энергии </a:t>
            </a:r>
            <a:r>
              <a:rPr lang="ru-RU" sz="2400" b="1" dirty="0"/>
              <a:t>еще </a:t>
            </a:r>
            <a:r>
              <a:rPr lang="ru-RU" sz="2400" dirty="0"/>
              <a:t>недостаточно. Необходимо уметь за счет энергии приводить в движение станки на фабриках и заводах, средства транспорта, тракторы и другие машины, вращать роторы генераторов электрического тока и т. д. Человечеству нужны двигатели — устройства, способные совершать работу. Большая часть двигателей на Земле — это </a:t>
            </a:r>
            <a:r>
              <a:rPr lang="ru-RU" sz="2400" i="1" dirty="0"/>
              <a:t>тепловые двигатели, </a:t>
            </a:r>
            <a:r>
              <a:rPr lang="ru-RU" sz="2400" dirty="0"/>
              <a:t>т. е. устройства, превращающие внутреннюю энергию топлива в механическую.</a:t>
            </a:r>
          </a:p>
        </p:txBody>
      </p:sp>
      <p:pic>
        <p:nvPicPr>
          <p:cNvPr id="3" name="Рисунок 2" descr="http://egephizika.26204s024.edusite.ru/DswMedia/mkt_td4.files/image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1453</Words>
  <Application>Microsoft Office PowerPoint</Application>
  <PresentationFormat>Экран (4:3)</PresentationFormat>
  <Paragraphs>232</Paragraphs>
  <Slides>31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Солнцестояние</vt:lpstr>
      <vt:lpstr>Формула</vt:lpstr>
      <vt:lpstr> Тепловые машины </vt:lpstr>
      <vt:lpstr>Содержание</vt:lpstr>
      <vt:lpstr>                Закон сохранения и превращения энергии при тепловых процессах носит название Первого закона термодинамики: Количество теплоты, переданное системе, идет на изменение её внутренней энергии и на совершение системой работы над внешними телами </vt:lpstr>
      <vt:lpstr>Работа газа при расширении</vt:lpstr>
      <vt:lpstr>Применение 1 закона термодинамики к изопроцессам</vt:lpstr>
      <vt:lpstr>Второй закон термодинамики</vt:lpstr>
      <vt:lpstr>Примеры необратимых процессов</vt:lpstr>
      <vt:lpstr>Слайд 8</vt:lpstr>
      <vt:lpstr>Слайд 9</vt:lpstr>
      <vt:lpstr>Слайд 10</vt:lpstr>
      <vt:lpstr>Двигатель внутреннего сгорания.</vt:lpstr>
      <vt:lpstr>Строение ДВС</vt:lpstr>
      <vt:lpstr>           Цикл ДВС</vt:lpstr>
      <vt:lpstr>Слайд 14</vt:lpstr>
      <vt:lpstr>Второй такт ДВС</vt:lpstr>
      <vt:lpstr>Третий такт ДВС</vt:lpstr>
      <vt:lpstr>Четвёртый такт ДВС</vt:lpstr>
      <vt:lpstr>Слайд 18</vt:lpstr>
      <vt:lpstr>      Строение и работа паровой турбины</vt:lpstr>
      <vt:lpstr>Слайд 20</vt:lpstr>
      <vt:lpstr>Слайд 21</vt:lpstr>
      <vt:lpstr>КПД теплового двигателя</vt:lpstr>
      <vt:lpstr>Слайд 23</vt:lpstr>
      <vt:lpstr>Применение тепловых машин  и  проблемы охраны окружающей среды </vt:lpstr>
      <vt:lpstr>Слайд 25</vt:lpstr>
      <vt:lpstr>Задача на применение 1 закона термодинамики</vt:lpstr>
      <vt:lpstr>             Задача на расчет КПД теплового двигателя</vt:lpstr>
      <vt:lpstr>Листок самоконтроля</vt:lpstr>
      <vt:lpstr>Листок самоконтроля</vt:lpstr>
      <vt:lpstr>Листок самоконтроля</vt:lpstr>
      <vt:lpstr>Шкала оценивания: от 9 – 10  верных ответов , оценка «5» от 7 –8  верных ответов , оценка «4» от 5 –6  верных ответов , оценка «3» от 1 – 4  верных ответов , оценка «2»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technodom</dc:creator>
  <cp:lastModifiedBy>technodom</cp:lastModifiedBy>
  <cp:revision>36</cp:revision>
  <dcterms:created xsi:type="dcterms:W3CDTF">2014-05-19T15:07:46Z</dcterms:created>
  <dcterms:modified xsi:type="dcterms:W3CDTF">2014-05-26T15:55:48Z</dcterms:modified>
</cp:coreProperties>
</file>